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497" r:id="rId4"/>
    <p:sldId id="678" r:id="rId5"/>
    <p:sldId id="498" r:id="rId6"/>
    <p:sldId id="499" r:id="rId7"/>
    <p:sldId id="500" r:id="rId8"/>
    <p:sldId id="558" r:id="rId9"/>
    <p:sldId id="557" r:id="rId10"/>
    <p:sldId id="559" r:id="rId11"/>
    <p:sldId id="501" r:id="rId12"/>
    <p:sldId id="533" r:id="rId13"/>
    <p:sldId id="555" r:id="rId14"/>
    <p:sldId id="534" r:id="rId15"/>
    <p:sldId id="536" r:id="rId16"/>
    <p:sldId id="535" r:id="rId17"/>
    <p:sldId id="537" r:id="rId18"/>
    <p:sldId id="538" r:id="rId19"/>
    <p:sldId id="502" r:id="rId20"/>
    <p:sldId id="529" r:id="rId21"/>
    <p:sldId id="530" r:id="rId22"/>
    <p:sldId id="503" r:id="rId23"/>
    <p:sldId id="531" r:id="rId24"/>
    <p:sldId id="523" r:id="rId25"/>
    <p:sldId id="524" r:id="rId26"/>
    <p:sldId id="506" r:id="rId27"/>
    <p:sldId id="532" r:id="rId28"/>
    <p:sldId id="508" r:id="rId29"/>
    <p:sldId id="540" r:id="rId30"/>
    <p:sldId id="539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517" r:id="rId39"/>
    <p:sldId id="516" r:id="rId40"/>
    <p:sldId id="518" r:id="rId41"/>
    <p:sldId id="526" r:id="rId42"/>
    <p:sldId id="528" r:id="rId43"/>
    <p:sldId id="541" r:id="rId44"/>
    <p:sldId id="527" r:id="rId45"/>
    <p:sldId id="542" r:id="rId46"/>
    <p:sldId id="544" r:id="rId47"/>
    <p:sldId id="545" r:id="rId48"/>
    <p:sldId id="546" r:id="rId49"/>
    <p:sldId id="556" r:id="rId50"/>
    <p:sldId id="543" r:id="rId51"/>
    <p:sldId id="547" r:id="rId52"/>
    <p:sldId id="548" r:id="rId53"/>
    <p:sldId id="549" r:id="rId54"/>
    <p:sldId id="550" r:id="rId55"/>
    <p:sldId id="551" r:id="rId56"/>
    <p:sldId id="552" r:id="rId57"/>
    <p:sldId id="553" r:id="rId58"/>
    <p:sldId id="554" r:id="rId59"/>
    <p:sldId id="67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247798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CD5FCE-68B0-4A42-99A7-E5EAF7530567}" v="11" dt="2021-10-03T21:00:28.0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220" autoAdjust="0"/>
  </p:normalViewPr>
  <p:slideViewPr>
    <p:cSldViewPr snapToGrid="0">
      <p:cViewPr varScale="1">
        <p:scale>
          <a:sx n="68" d="100"/>
          <a:sy n="68" d="100"/>
        </p:scale>
        <p:origin x="21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03-Oct-21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AMD EPYC 7003</a:t>
            </a:r>
          </a:p>
          <a:p>
            <a:r>
              <a:rPr lang="ro-RO" dirty="0"/>
              <a:t>https://www.cdw.com/product/amd-epyc-7551p-2-ghz-processor/6406584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7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685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https://www.amazon.com/Ticwatch-Qualcomm-Snapdragon-Waterproof-Compatible/dp/B0928CY9TN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862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71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400" dirty="0"/>
              <a:t>A type of parallel computer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Single instruction: All processing units execute the same instruction at any given clock cycle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Multiple data: Each processing unit can operate on a different data element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Best suited for specialized problems characterized by a high degree of </a:t>
            </a:r>
            <a:r>
              <a:rPr lang="en-US" sz="1400" dirty="0" err="1"/>
              <a:t>regularity,such</a:t>
            </a:r>
            <a:r>
              <a:rPr lang="en-US" sz="1400" dirty="0"/>
              <a:t> as image processing.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Synchronous (lockstep) and deterministic execution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Two varieties: Processor Arrays and Vector Pipelines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Examples: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Processor Arrays: Connection Machine CM-2, </a:t>
            </a:r>
            <a:r>
              <a:rPr lang="en-US" sz="1400" dirty="0" err="1"/>
              <a:t>Maspar</a:t>
            </a:r>
            <a:r>
              <a:rPr lang="en-US" sz="1400" dirty="0"/>
              <a:t> MP-1, MP-2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Vector Pipelines: IBM 9000, Cray C90, Fujitsu VP, NEC SX-2, Hitachi S820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370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http://mathworld.wolfram.com/images/eps-gif/TesseractProjection_700.gif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40591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Uniform </a:t>
            </a:r>
            <a:r>
              <a:rPr lang="ro-RO" dirty="0" err="1"/>
              <a:t>Memory</a:t>
            </a:r>
            <a:r>
              <a:rPr lang="ro-RO" dirty="0"/>
              <a:t>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885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http://getdrawings.com/cliparts/hammer-clipart-18.png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08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https://www.top500.org/lists/top500/2020/06/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568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https://spectrum.ieee.org/image/MzY1NDg0NQ.jpeg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536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628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56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From</a:t>
            </a:r>
            <a:r>
              <a:rPr lang="ro-RO" dirty="0"/>
              <a:t> Moore </a:t>
            </a:r>
            <a:r>
              <a:rPr lang="ro-RO" dirty="0" err="1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830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33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https://en.wikipedia.org/wiki/CMOS#/media/File:CMOS_inverter.svg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340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903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883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992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270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75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627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06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4082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06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026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77729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704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9108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426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6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0857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22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13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382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180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5601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013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024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6892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593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456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49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9864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3112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6466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2384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62114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5203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3439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09363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517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86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290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8022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13797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506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7969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038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5463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51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6269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64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4292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870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69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90644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89202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30408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86782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7782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48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3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3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  <p:sldLayoutId id="2147483743" r:id="rId54"/>
    <p:sldLayoutId id="2147483744" r:id="rId55"/>
    <p:sldLayoutId id="2147483745" r:id="rId56"/>
    <p:sldLayoutId id="2147483746" r:id="rId57"/>
    <p:sldLayoutId id="2147483747" r:id="rId58"/>
    <p:sldLayoutId id="2147483748" r:id="rId59"/>
    <p:sldLayoutId id="2147483749" r:id="rId60"/>
    <p:sldLayoutId id="2147483750" r:id="rId61"/>
    <p:sldLayoutId id="2147483751" r:id="rId62"/>
    <p:sldLayoutId id="2147483752" r:id="rId63"/>
    <p:sldLayoutId id="2147483753" r:id="rId64"/>
    <p:sldLayoutId id="2147483754" r:id="rId65"/>
    <p:sldLayoutId id="2147483755" r:id="rId66"/>
    <p:sldLayoutId id="2147483756" r:id="rId67"/>
    <p:sldLayoutId id="2147483757" r:id="rId68"/>
    <p:sldLayoutId id="2147483758" r:id="rId69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/>
              <a:t>Introducere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516E7-1352-4D5E-82BB-E5F2323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199D9-90C1-4638-B5E2-6FF8C6FCE12C}"/>
              </a:ext>
            </a:extLst>
          </p:cNvPr>
          <p:cNvSpPr/>
          <p:nvPr/>
        </p:nvSpPr>
        <p:spPr bwMode="auto">
          <a:xfrm>
            <a:off x="6213243" y="312379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AB921-72C9-46F5-94E1-0AAD9FB35298}"/>
              </a:ext>
            </a:extLst>
          </p:cNvPr>
          <p:cNvSpPr/>
          <p:nvPr/>
        </p:nvSpPr>
        <p:spPr bwMode="auto">
          <a:xfrm>
            <a:off x="6272600" y="212777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0F917B-1FBA-489D-BA7A-CB77C8D1F78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 bwMode="auto">
          <a:xfrm flipH="1">
            <a:off x="6773086" y="275027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391403-F1F2-4343-BED0-171EB5BB3ADB}"/>
              </a:ext>
            </a:extLst>
          </p:cNvPr>
          <p:cNvSpPr/>
          <p:nvPr/>
        </p:nvSpPr>
        <p:spPr bwMode="auto">
          <a:xfrm>
            <a:off x="6015273" y="202082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605B8-EB82-41B2-A9BB-B1B74937C72F}"/>
              </a:ext>
            </a:extLst>
          </p:cNvPr>
          <p:cNvSpPr/>
          <p:nvPr/>
        </p:nvSpPr>
        <p:spPr bwMode="auto">
          <a:xfrm>
            <a:off x="9058829" y="3068775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A7D8A-8902-41F1-9EA0-823092589EA0}"/>
              </a:ext>
            </a:extLst>
          </p:cNvPr>
          <p:cNvSpPr/>
          <p:nvPr/>
        </p:nvSpPr>
        <p:spPr bwMode="auto">
          <a:xfrm>
            <a:off x="9118186" y="207275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D43B0-02B0-46D3-A0F1-5ECDE567955A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 bwMode="auto">
          <a:xfrm flipH="1">
            <a:off x="9618672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64140-07C5-4A25-B5D4-9ABAAE9C851E}"/>
              </a:ext>
            </a:extLst>
          </p:cNvPr>
          <p:cNvSpPr/>
          <p:nvPr/>
        </p:nvSpPr>
        <p:spPr bwMode="auto">
          <a:xfrm>
            <a:off x="8860859" y="1965806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1A22B-99BA-49B5-A2FC-0223EADA78E1}"/>
              </a:ext>
            </a:extLst>
          </p:cNvPr>
          <p:cNvSpPr/>
          <p:nvPr/>
        </p:nvSpPr>
        <p:spPr bwMode="auto">
          <a:xfrm>
            <a:off x="5664804" y="569235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66C13-9445-4ED9-91A9-5F9E18321262}"/>
              </a:ext>
            </a:extLst>
          </p:cNvPr>
          <p:cNvSpPr/>
          <p:nvPr/>
        </p:nvSpPr>
        <p:spPr bwMode="auto">
          <a:xfrm>
            <a:off x="5724161" y="469633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47A7B5-E7D4-4BE1-AE32-AF9F9AFE2725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 bwMode="auto">
          <a:xfrm flipH="1">
            <a:off x="6224647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6A3AD-E9CA-45BD-B248-D6E5189EECB9}"/>
              </a:ext>
            </a:extLst>
          </p:cNvPr>
          <p:cNvSpPr/>
          <p:nvPr/>
        </p:nvSpPr>
        <p:spPr bwMode="auto">
          <a:xfrm>
            <a:off x="5466834" y="458938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441C74-DDB0-45CA-9686-0EE4D2D36613}"/>
              </a:ext>
            </a:extLst>
          </p:cNvPr>
          <p:cNvSpPr/>
          <p:nvPr/>
        </p:nvSpPr>
        <p:spPr bwMode="auto">
          <a:xfrm>
            <a:off x="8510390" y="563733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4D725-BC08-43AC-8BB2-6CD47616AFD8}"/>
              </a:ext>
            </a:extLst>
          </p:cNvPr>
          <p:cNvSpPr/>
          <p:nvPr/>
        </p:nvSpPr>
        <p:spPr bwMode="auto">
          <a:xfrm>
            <a:off x="8569747" y="464131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A3F41A-B836-40B7-A62C-B9510A647A97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 bwMode="auto">
          <a:xfrm flipH="1">
            <a:off x="9070233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06BEC-BA8B-4547-82AB-6849BC4D0A67}"/>
              </a:ext>
            </a:extLst>
          </p:cNvPr>
          <p:cNvSpPr/>
          <p:nvPr/>
        </p:nvSpPr>
        <p:spPr bwMode="auto">
          <a:xfrm>
            <a:off x="8312420" y="453436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50F702-B260-4BEB-B66F-78059F22CEC5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 bwMode="auto">
          <a:xfrm flipH="1">
            <a:off x="7508090" y="2843859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B2F9A9-2A2D-4EA5-A21D-D5F8FCF038E5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 bwMode="auto">
          <a:xfrm flipH="1">
            <a:off x="6959651" y="5412418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63B1-7BDA-469C-B16C-BCD46CF84A96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 bwMode="auto">
          <a:xfrm flipH="1">
            <a:off x="6213243" y="3776929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A48007-13B2-4D81-95DB-0669FE214804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 bwMode="auto">
          <a:xfrm flipH="1">
            <a:off x="9058829" y="3721910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1FAC04-281C-438A-AD5F-E14B146D09B4}"/>
              </a:ext>
            </a:extLst>
          </p:cNvPr>
          <p:cNvCxnSpPr>
            <a:cxnSpLocks/>
          </p:cNvCxnSpPr>
          <p:nvPr/>
        </p:nvCxnSpPr>
        <p:spPr bwMode="auto">
          <a:xfrm>
            <a:off x="7508089" y="3776930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95C374-02E1-4A5B-98E1-91B49B16E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9650" y="3721911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D0AF2B2-7CBF-4351-842C-3E5065C188C4}"/>
              </a:ext>
            </a:extLst>
          </p:cNvPr>
          <p:cNvSpPr txBox="1"/>
          <p:nvPr/>
        </p:nvSpPr>
        <p:spPr>
          <a:xfrm>
            <a:off x="6944096" y="134692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distribuit</a:t>
            </a:r>
            <a:endParaRPr lang="en-US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5CD2A5-7055-408B-821E-51FDBCDDF1F2}"/>
              </a:ext>
            </a:extLst>
          </p:cNvPr>
          <p:cNvSpPr/>
          <p:nvPr/>
        </p:nvSpPr>
        <p:spPr bwMode="auto">
          <a:xfrm>
            <a:off x="1846791" y="1558527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07CD2E-244E-426D-8B59-CEDF9A9BACF6}"/>
              </a:ext>
            </a:extLst>
          </p:cNvPr>
          <p:cNvSpPr/>
          <p:nvPr/>
        </p:nvSpPr>
        <p:spPr bwMode="auto">
          <a:xfrm>
            <a:off x="1851259" y="2211663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BDD6C9-8C43-45B4-9D2D-EBBBA95D580A}"/>
              </a:ext>
            </a:extLst>
          </p:cNvPr>
          <p:cNvSpPr/>
          <p:nvPr/>
        </p:nvSpPr>
        <p:spPr bwMode="auto">
          <a:xfrm>
            <a:off x="1851258" y="285918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EA2CDD-E461-483A-B1C1-5DDEAE42E471}"/>
              </a:ext>
            </a:extLst>
          </p:cNvPr>
          <p:cNvSpPr/>
          <p:nvPr/>
        </p:nvSpPr>
        <p:spPr bwMode="auto">
          <a:xfrm>
            <a:off x="1846792" y="350055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4B5D9B-6D48-49CE-A1AE-38F64FBDBC1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 bwMode="auto">
          <a:xfrm flipH="1">
            <a:off x="2674641" y="2584887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E30F2D-5F0A-4802-B67B-747DFE3868C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 bwMode="auto">
          <a:xfrm flipH="1">
            <a:off x="2670174" y="3232406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0021CE-79A5-4381-9131-BB96C42AD364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2670173" y="1931752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C95DFE8-AC3C-4692-91EC-6A51EB8C0B88}"/>
              </a:ext>
            </a:extLst>
          </p:cNvPr>
          <p:cNvCxnSpPr>
            <a:stCxn id="44" idx="2"/>
            <a:endCxn id="43" idx="1"/>
          </p:cNvCxnSpPr>
          <p:nvPr/>
        </p:nvCxnSpPr>
        <p:spPr bwMode="auto">
          <a:xfrm rot="5400000" flipH="1">
            <a:off x="1845885" y="2403652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9D13B94-0438-4B18-9E89-432905422DA4}"/>
              </a:ext>
            </a:extLst>
          </p:cNvPr>
          <p:cNvSpPr/>
          <p:nvPr/>
        </p:nvSpPr>
        <p:spPr bwMode="auto">
          <a:xfrm>
            <a:off x="3831475" y="1539171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85DB11-8D55-4AFE-BA6D-BF600E1250AF}"/>
              </a:ext>
            </a:extLst>
          </p:cNvPr>
          <p:cNvSpPr/>
          <p:nvPr/>
        </p:nvSpPr>
        <p:spPr bwMode="auto">
          <a:xfrm>
            <a:off x="3835943" y="2192307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4527D5-F7F6-4D4A-914A-FC9A61E56829}"/>
              </a:ext>
            </a:extLst>
          </p:cNvPr>
          <p:cNvSpPr/>
          <p:nvPr/>
        </p:nvSpPr>
        <p:spPr bwMode="auto">
          <a:xfrm>
            <a:off x="3835942" y="283982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2EF47B-FBA9-4AAB-AF85-26518D0935CF}"/>
              </a:ext>
            </a:extLst>
          </p:cNvPr>
          <p:cNvSpPr/>
          <p:nvPr/>
        </p:nvSpPr>
        <p:spPr bwMode="auto">
          <a:xfrm>
            <a:off x="3831476" y="348119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33BE5E-629F-4CEA-9E74-6D6FDDB05295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 flipH="1">
            <a:off x="4659325" y="2565531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FA3214-B30E-4D6C-8BCE-F52EA2B6EB49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 bwMode="auto">
          <a:xfrm flipH="1">
            <a:off x="4654858" y="3213050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F1C0B0-8240-4B01-AA36-93F93C4532BD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>
            <a:off x="4654857" y="1912396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AE50BA-585B-4AAE-BE8E-C2C0F134E893}"/>
              </a:ext>
            </a:extLst>
          </p:cNvPr>
          <p:cNvSpPr txBox="1"/>
          <p:nvPr/>
        </p:nvSpPr>
        <p:spPr>
          <a:xfrm>
            <a:off x="5482709" y="2446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E9CF0A-96D1-4CA6-B74F-B1278634477C}"/>
              </a:ext>
            </a:extLst>
          </p:cNvPr>
          <p:cNvCxnSpPr>
            <a:cxnSpLocks/>
          </p:cNvCxnSpPr>
          <p:nvPr/>
        </p:nvCxnSpPr>
        <p:spPr bwMode="auto">
          <a:xfrm>
            <a:off x="5859735" y="1243584"/>
            <a:ext cx="0" cy="31455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4676A-ACD5-452D-AC00-B3ABC10D325D}"/>
              </a:ext>
            </a:extLst>
          </p:cNvPr>
          <p:cNvCxnSpPr>
            <a:cxnSpLocks/>
            <a:stCxn id="51" idx="1"/>
            <a:endCxn id="44" idx="3"/>
          </p:cNvCxnSpPr>
          <p:nvPr/>
        </p:nvCxnSpPr>
        <p:spPr bwMode="auto">
          <a:xfrm flipH="1">
            <a:off x="3498022" y="2378920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B3B440-A474-4E0F-94A3-680FEFB124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927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7BB2-BB62-446D-B1A6-1BD2A93F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Procesor – </a:t>
            </a:r>
            <a:r>
              <a:rPr lang="ro-RO" dirty="0" err="1"/>
              <a:t>multi-core</a:t>
            </a:r>
            <a:r>
              <a:rPr lang="ro-RO" dirty="0"/>
              <a:t> – 64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Cluster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Grid/Cloud</a:t>
            </a:r>
          </a:p>
          <a:p>
            <a:endParaRPr lang="ro-R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88EC3-921B-4FE2-AAE0-2096E7EF6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13" name="Picture 8" descr="grid">
            <a:extLst>
              <a:ext uri="{FF2B5EF4-FFF2-40B4-BE49-F238E27FC236}">
                <a16:creationId xmlns:a16="http://schemas.microsoft.com/office/drawing/2014/main" id="{879BF611-D25E-4292-AD76-02A4FE86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62B3F7FD-F81F-4ED4-8A59-93261B67A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49" y="944814"/>
            <a:ext cx="2447193" cy="148891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451DFC-38C9-4E9B-92E9-8FF5FAB911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4020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Supercomputers</a:t>
            </a:r>
            <a:endParaRPr lang="en-US" dirty="0"/>
          </a:p>
        </p:txBody>
      </p:sp>
      <p:pic>
        <p:nvPicPr>
          <p:cNvPr id="11" name="Picture 10" descr="2019">
            <a:extLst>
              <a:ext uri="{FF2B5EF4-FFF2-40B4-BE49-F238E27FC236}">
                <a16:creationId xmlns:a16="http://schemas.microsoft.com/office/drawing/2014/main" id="{7187F0D2-EF9C-462D-B613-36E59D17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369" y="892402"/>
            <a:ext cx="8002361" cy="5390834"/>
          </a:xfrm>
          <a:prstGeom prst="rect">
            <a:avLst/>
          </a:prstGeom>
        </p:spPr>
      </p:pic>
      <p:pic>
        <p:nvPicPr>
          <p:cNvPr id="5" name="Picture 4" descr="2020">
            <a:extLst>
              <a:ext uri="{FF2B5EF4-FFF2-40B4-BE49-F238E27FC236}">
                <a16:creationId xmlns:a16="http://schemas.microsoft.com/office/drawing/2014/main" id="{46980426-59DE-4BF0-A220-AAD621B42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455" y="892403"/>
            <a:ext cx="6523777" cy="5306877"/>
          </a:xfrm>
          <a:prstGeom prst="rect">
            <a:avLst/>
          </a:prstGeom>
        </p:spPr>
      </p:pic>
      <p:pic>
        <p:nvPicPr>
          <p:cNvPr id="6" name="Picture 5" descr="2018">
            <a:extLst>
              <a:ext uri="{FF2B5EF4-FFF2-40B4-BE49-F238E27FC236}">
                <a16:creationId xmlns:a16="http://schemas.microsoft.com/office/drawing/2014/main" id="{7A9B01C5-18D1-4D14-9E5A-5F1A8B410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113" y="850423"/>
            <a:ext cx="8002361" cy="539083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9D5A692-6051-450A-B65F-E1C8C4A89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26" y="1081088"/>
            <a:ext cx="6523777" cy="534362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0018B-1E5F-4B3A-8EFC-8932AA1906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918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B19F45-99AF-4628-AF6D-720C45F2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BD86560-082E-4136-A297-E1B23898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9E13D2-6053-4FFE-BE40-5EEF5249E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935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0AA8-D063-4FA6-95F8-4024B4CC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7" name="Picture 6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C9F94140-5116-4753-86D3-117EB098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3BB3D-7DC7-4AD0-A685-957818E2E1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90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EEF4-2CD0-4BD5-B27B-F2CC22C6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6" name="Picture 5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93115A-0982-43D7-B755-09EC9BF6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39FF7-693E-4896-A3D0-D3F81C76C1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705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95D2-76E5-416E-A7A2-C343803F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154C-A091-4595-9A07-8526FBA4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85279"/>
            <a:ext cx="9144000" cy="40874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18516-7379-4AFB-91A5-7D2301742A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3247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7608-D492-43E1-AFB5-C77AB80D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Perlmutter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858D0-444E-4A93-A961-2B7FDB4E3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7" name="Picture 6" descr="A picture containing text, ceiling, indoor&#10;&#10;Description automatically generated">
            <a:extLst>
              <a:ext uri="{FF2B5EF4-FFF2-40B4-BE49-F238E27FC236}">
                <a16:creationId xmlns:a16="http://schemas.microsoft.com/office/drawing/2014/main" id="{ADB6EDC8-E883-4977-9B58-522AFA12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14365" r="5409" b="15117"/>
          <a:stretch/>
        </p:blipFill>
        <p:spPr>
          <a:xfrm>
            <a:off x="1838325" y="1519311"/>
            <a:ext cx="8515350" cy="44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6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2330A2-4EB2-44E2-BD79-6C28F5F5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3" name="Picture 2" descr="2020">
            <a:extLst>
              <a:ext uri="{FF2B5EF4-FFF2-40B4-BE49-F238E27FC236}">
                <a16:creationId xmlns:a16="http://schemas.microsoft.com/office/drawing/2014/main" id="{345739FE-5CBD-4E2F-A183-6DAC8629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40" y="175862"/>
            <a:ext cx="8930024" cy="1537218"/>
          </a:xfrm>
          <a:prstGeom prst="rect">
            <a:avLst/>
          </a:prstGeom>
        </p:spPr>
      </p:pic>
      <p:pic>
        <p:nvPicPr>
          <p:cNvPr id="7" name="Content Placeholder 9" descr="2018">
            <a:extLst>
              <a:ext uri="{FF2B5EF4-FFF2-40B4-BE49-F238E27FC236}">
                <a16:creationId xmlns:a16="http://schemas.microsoft.com/office/drawing/2014/main" id="{6F1DAA64-9C05-4E9B-A059-C773FDC49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5453" y="2456559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19&#10;">
            <a:extLst>
              <a:ext uri="{FF2B5EF4-FFF2-40B4-BE49-F238E27FC236}">
                <a16:creationId xmlns:a16="http://schemas.microsoft.com/office/drawing/2014/main" id="{141AB825-13C4-4038-8102-69420D79D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40" y="5011074"/>
            <a:ext cx="8812772" cy="159178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1D3623-5A47-466E-B749-220E1C231B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A0B19D-7F17-4861-BE79-0C8A9A637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25" y="2369974"/>
            <a:ext cx="7902538" cy="30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21EE-843E-490F-B841-399562B6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ro-RO" dirty="0"/>
              <a:t>ce calcul</a:t>
            </a:r>
            <a:r>
              <a:rPr lang="en-US" dirty="0"/>
              <a:t> </a:t>
            </a:r>
            <a:r>
              <a:rPr lang="ro-RO" dirty="0"/>
              <a:t>paralel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5461-4988-4C29-BC47-C5E3192A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1519310"/>
            <a:ext cx="8524875" cy="5569441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 mai scurt</a:t>
            </a:r>
          </a:p>
          <a:p>
            <a:r>
              <a:rPr lang="ro-RO" dirty="0"/>
              <a:t>Permite abordarea problemelor de dimensiuni mari</a:t>
            </a:r>
          </a:p>
          <a:p>
            <a:r>
              <a:rPr lang="ro-RO" dirty="0"/>
              <a:t>Reducerea costurilor</a:t>
            </a:r>
          </a:p>
          <a:p>
            <a:r>
              <a:rPr lang="ro-RO" dirty="0"/>
              <a:t>Ascunderea timpilor de așteptare</a:t>
            </a:r>
          </a:p>
          <a:p>
            <a:r>
              <a:rPr lang="ro-RO" dirty="0"/>
              <a:t>Scalabilitatea</a:t>
            </a:r>
          </a:p>
          <a:p>
            <a:r>
              <a:rPr lang="ro-RO" dirty="0"/>
              <a:t>Scăderea timpului de răspuns</a:t>
            </a:r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5C174-8E6A-4679-A3B7-30F3E0EB9B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700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5FD62-A87F-4DC3-A1DB-5649BD79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95EF-8A45-47EC-8C07-6356F333CE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6ED01-A04D-4CEC-A992-1CD1EE88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99685-3374-4045-846A-C90A76CF4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450977"/>
            <a:ext cx="8983329" cy="462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66" y="2322145"/>
            <a:ext cx="2876090" cy="28830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861FF-E47B-4993-91D1-EF839D0C1B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7174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66" y="2322145"/>
            <a:ext cx="2876090" cy="288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C8273-DD18-4042-B4F2-9090CDCF7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28235"/>
            <a:ext cx="5589639" cy="5070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075C4-9B98-4BA2-87B7-51A5F50D0ED9}"/>
              </a:ext>
            </a:extLst>
          </p:cNvPr>
          <p:cNvSpPr txBox="1"/>
          <p:nvPr/>
        </p:nvSpPr>
        <p:spPr>
          <a:xfrm>
            <a:off x="7113639" y="5585933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cofounded Intel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BA5D8-2749-4956-AA62-DA0C6403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34" y="1106442"/>
            <a:ext cx="1811371" cy="12000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A7220-6B8D-4982-B17C-E45D9FBAF1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277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10" y="1640681"/>
            <a:ext cx="10067779" cy="5091113"/>
          </a:xfrm>
        </p:spPr>
        <p:txBody>
          <a:bodyPr>
            <a:normAutofit/>
          </a:bodyPr>
          <a:lstStyle/>
          <a:p>
            <a:r>
              <a:rPr lang="ro-RO" sz="3600" dirty="0"/>
              <a:t>Viteza de transmisie</a:t>
            </a:r>
          </a:p>
          <a:p>
            <a:pPr lvl="1"/>
            <a:r>
              <a:rPr lang="ro-RO" sz="3200" dirty="0"/>
              <a:t>Maxim c – viteza luminii</a:t>
            </a:r>
          </a:p>
          <a:p>
            <a:r>
              <a:rPr lang="ro-RO" sz="3600" dirty="0"/>
              <a:t>Miniaturizare</a:t>
            </a:r>
          </a:p>
          <a:p>
            <a:pPr lvl="1"/>
            <a:r>
              <a:rPr lang="ro-RO" sz="3200" dirty="0"/>
              <a:t>Tranzistor de mărimea unui atom</a:t>
            </a:r>
          </a:p>
          <a:p>
            <a:r>
              <a:rPr lang="ro-RO" sz="3600" dirty="0"/>
              <a:t>Economic</a:t>
            </a:r>
          </a:p>
          <a:p>
            <a:pPr lvl="1"/>
            <a:r>
              <a:rPr lang="ro-RO" sz="3200" dirty="0"/>
              <a:t>Costuri enorme pentru cercetare și proiectarea unui nou timp de procesor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196A-5B90-4D78-A205-63EB8978D1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1367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120389"/>
            <a:ext cx="8524875" cy="5091113"/>
          </a:xfrm>
        </p:spPr>
        <p:txBody>
          <a:bodyPr/>
          <a:lstStyle/>
          <a:p>
            <a:r>
              <a:rPr lang="ro-RO" dirty="0"/>
              <a:t>CMOS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7F56-1D1C-489A-8F73-B975F0BA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22" y="1123668"/>
            <a:ext cx="3410065" cy="51284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105C8-A19C-4567-97F5-42E939B7A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996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Aproape toate aplicațiile au mai multe </a:t>
            </a:r>
            <a:r>
              <a:rPr lang="ro-RO" dirty="0" err="1"/>
              <a:t>thread</a:t>
            </a:r>
            <a:r>
              <a:rPr lang="ro-RO" dirty="0"/>
              <a:t>-uri</a:t>
            </a:r>
          </a:p>
          <a:p>
            <a:endParaRPr 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63A70-8229-4B7C-9EEC-90FAE8A9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71" y="1985346"/>
            <a:ext cx="5677692" cy="44297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014D6-B048-43E7-A61D-D46924B50A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319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FF584-710C-4516-B493-245D2DE7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90" y="1251217"/>
            <a:ext cx="8583223" cy="506800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59D7E-9440-4C37-8B3E-3EFA173174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613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Chiar și un procesor de ceas are mai multe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pPr lvl="1"/>
            <a:r>
              <a:rPr lang="ro-RO" dirty="0" err="1"/>
              <a:t>TicWatch</a:t>
            </a:r>
            <a:r>
              <a:rPr lang="ro-RO" dirty="0"/>
              <a:t> E3 – </a:t>
            </a:r>
            <a:r>
              <a:rPr lang="ro-RO" dirty="0" err="1"/>
              <a:t>Snapdragon</a:t>
            </a:r>
            <a:r>
              <a:rPr lang="ro-RO" dirty="0"/>
              <a:t> 4100</a:t>
            </a:r>
          </a:p>
          <a:p>
            <a:pPr lvl="2"/>
            <a:r>
              <a:rPr lang="ro-RO" dirty="0" err="1"/>
              <a:t>Quad</a:t>
            </a:r>
            <a:r>
              <a:rPr lang="ro-RO" dirty="0"/>
              <a:t>-Core</a:t>
            </a:r>
          </a:p>
          <a:p>
            <a:r>
              <a:rPr lang="ro-RO" dirty="0"/>
              <a:t>Suport în noile IDE-uri</a:t>
            </a:r>
          </a:p>
          <a:p>
            <a:pPr lvl="1"/>
            <a:r>
              <a:rPr lang="ro-RO" dirty="0"/>
              <a:t>Eclipse</a:t>
            </a:r>
            <a:r>
              <a:rPr lang="en-GB" dirty="0"/>
              <a:t>;</a:t>
            </a:r>
            <a:r>
              <a:rPr lang="ro-RO" dirty="0"/>
              <a:t> Visual Studio</a:t>
            </a:r>
            <a:endParaRPr lang="en-US" dirty="0"/>
          </a:p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CABC4-9A0C-4C7E-B560-F4645C49CD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7C4452C-7F67-41A6-B9D0-7CADFC66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17" y="2820522"/>
            <a:ext cx="1119947" cy="18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4AA8F-55AD-4E50-971E-03E91E6A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804" y="2186579"/>
            <a:ext cx="9144000" cy="2800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FDC93-09CB-4AE8-A4D5-083CF82661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A5E93DE-22C6-4E0C-B88F-684C7022C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0" y="1338540"/>
            <a:ext cx="9745435" cy="449642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A6959E-3462-47C8-8C88-D697D747F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07" y="1273305"/>
            <a:ext cx="4947893" cy="19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00EB4-8492-4863-94A7-6A3F4165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322964"/>
            <a:ext cx="9002381" cy="4734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F303D-0064-4924-8700-C9270B3D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49" y="2574480"/>
            <a:ext cx="3201126" cy="37249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71D90-EC3C-4EA5-8A67-9882F7B970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62047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5A74-EA14-488A-A45A-25C1A867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1134813"/>
            <a:ext cx="8524875" cy="5091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SISD</a:t>
            </a:r>
            <a:endParaRPr lang="ro-RO" dirty="0"/>
          </a:p>
          <a:p>
            <a:pPr lvl="1"/>
            <a:r>
              <a:rPr lang="en-US" dirty="0"/>
              <a:t>Single Instruction Stream, Single Data Stream</a:t>
            </a:r>
            <a:endParaRPr lang="ro-RO" dirty="0"/>
          </a:p>
          <a:p>
            <a:pPr lvl="1"/>
            <a:r>
              <a:rPr lang="ro-RO" dirty="0"/>
              <a:t>Calculatorul </a:t>
            </a:r>
            <a:r>
              <a:rPr lang="en-US" dirty="0"/>
              <a:t>“c</a:t>
            </a:r>
            <a:r>
              <a:rPr lang="ro-RO" dirty="0" err="1"/>
              <a:t>lasic</a:t>
            </a:r>
            <a:r>
              <a:rPr lang="en-US" dirty="0"/>
              <a:t>”</a:t>
            </a:r>
            <a:r>
              <a:rPr lang="ro-RO" dirty="0"/>
              <a:t> </a:t>
            </a:r>
            <a:r>
              <a:rPr lang="ro-RO" dirty="0" err="1"/>
              <a:t>one-core</a:t>
            </a:r>
            <a:endParaRPr lang="en-US" dirty="0"/>
          </a:p>
          <a:p>
            <a:r>
              <a:rPr lang="en-US" dirty="0"/>
              <a:t>SIMD</a:t>
            </a:r>
            <a:endParaRPr lang="ro-RO" dirty="0"/>
          </a:p>
          <a:p>
            <a:pPr lvl="1"/>
            <a:r>
              <a:rPr lang="en-US" dirty="0"/>
              <a:t>Single Instruction Stream, Multiple Data Streams</a:t>
            </a:r>
            <a:endParaRPr lang="ro-RO" dirty="0"/>
          </a:p>
          <a:p>
            <a:pPr lvl="1"/>
            <a:r>
              <a:rPr lang="ro-RO" dirty="0"/>
              <a:t>Suportul SSE; procesoare GPU</a:t>
            </a:r>
            <a:endParaRPr lang="en-US" dirty="0"/>
          </a:p>
          <a:p>
            <a:r>
              <a:rPr lang="en-US" dirty="0"/>
              <a:t>MISD</a:t>
            </a:r>
            <a:endParaRPr lang="ro-RO" dirty="0"/>
          </a:p>
          <a:p>
            <a:pPr lvl="1"/>
            <a:r>
              <a:rPr lang="en-US" dirty="0"/>
              <a:t>Multi</a:t>
            </a:r>
            <a:r>
              <a:rPr lang="ro-RO" dirty="0"/>
              <a:t>p</a:t>
            </a:r>
            <a:r>
              <a:rPr lang="en-US" dirty="0"/>
              <a:t>le Instruction Streams, Multiple Data Streams</a:t>
            </a:r>
            <a:endParaRPr lang="ro-RO" dirty="0"/>
          </a:p>
          <a:p>
            <a:pPr lvl="1"/>
            <a:r>
              <a:rPr lang="ro-RO" dirty="0"/>
              <a:t>Sisteme specializate</a:t>
            </a:r>
          </a:p>
          <a:p>
            <a:r>
              <a:rPr lang="en-US" dirty="0"/>
              <a:t>MIMD</a:t>
            </a:r>
            <a:endParaRPr lang="ro-RO" dirty="0"/>
          </a:p>
          <a:p>
            <a:pPr lvl="1"/>
            <a:r>
              <a:rPr lang="en-US" dirty="0"/>
              <a:t>Multiple Instruction Streams, Multiple Data Streams</a:t>
            </a:r>
            <a:endParaRPr lang="ro-RO" dirty="0"/>
          </a:p>
          <a:p>
            <a:pPr lvl="1"/>
            <a:r>
              <a:rPr lang="ro-RO" dirty="0"/>
              <a:t>Procesoare actuale (ce aveți acasă și în buzunar)</a:t>
            </a:r>
            <a:endParaRPr lang="en-US" dirty="0"/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5105D-CB01-44E0-907C-92B2E144DD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266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3C77-58F3-497F-9A97-667F438B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Regulament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A386-FC8D-4F0D-8903-89C7729C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10" y="2263245"/>
            <a:ext cx="11148390" cy="3657140"/>
          </a:xfrm>
        </p:spPr>
        <p:txBody>
          <a:bodyPr>
            <a:normAutofit/>
          </a:bodyPr>
          <a:lstStyle/>
          <a:p>
            <a:r>
              <a:rPr lang="ro-RO" dirty="0"/>
              <a:t>Laboratoarele sunt obligatorii</a:t>
            </a:r>
            <a:endParaRPr lang="en-US" dirty="0"/>
          </a:p>
          <a:p>
            <a:pPr lvl="1"/>
            <a:r>
              <a:rPr lang="en-US" b="0" dirty="0"/>
              <a:t>Se pot </a:t>
            </a:r>
            <a:r>
              <a:rPr lang="ro-RO" b="0" dirty="0"/>
              <a:t>prezenta</a:t>
            </a:r>
            <a:r>
              <a:rPr lang="en-US" b="0" dirty="0"/>
              <a:t> cu o mic</a:t>
            </a:r>
            <a:r>
              <a:rPr lang="ro-RO" b="0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B56DD-ADE5-4D72-BD80-A6D26DFB2E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6688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CB7F1-3A41-4766-A415-4F5E11B8A81B}"/>
              </a:ext>
            </a:extLst>
          </p:cNvPr>
          <p:cNvSpPr txBox="1"/>
          <p:nvPr/>
        </p:nvSpPr>
        <p:spPr>
          <a:xfrm>
            <a:off x="4890414" y="374704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575D3-B1A9-4A14-90E6-7DEB43E9B646}"/>
              </a:ext>
            </a:extLst>
          </p:cNvPr>
          <p:cNvSpPr txBox="1"/>
          <p:nvPr/>
        </p:nvSpPr>
        <p:spPr>
          <a:xfrm>
            <a:off x="7512372" y="377698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39959-54A5-46AF-A8C5-30F04C54E34E}"/>
              </a:ext>
            </a:extLst>
          </p:cNvPr>
          <p:cNvSpPr/>
          <p:nvPr/>
        </p:nvSpPr>
        <p:spPr bwMode="auto">
          <a:xfrm>
            <a:off x="6240539" y="2743294"/>
            <a:ext cx="1269248" cy="201622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EF272-0935-4D55-8091-A85D56862891}"/>
              </a:ext>
            </a:extLst>
          </p:cNvPr>
          <p:cNvSpPr/>
          <p:nvPr/>
        </p:nvSpPr>
        <p:spPr bwMode="auto">
          <a:xfrm>
            <a:off x="8902250" y="2738934"/>
            <a:ext cx="1268424" cy="201622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31C3D-1C7F-44A1-910D-77D6FEF6BF84}"/>
              </a:ext>
            </a:extLst>
          </p:cNvPr>
          <p:cNvSpPr/>
          <p:nvPr/>
        </p:nvSpPr>
        <p:spPr bwMode="auto">
          <a:xfrm>
            <a:off x="3621166" y="2730817"/>
            <a:ext cx="1269248" cy="2016224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27D61E7-A3D6-47BD-80E9-841893C69B00}"/>
              </a:ext>
            </a:extLst>
          </p:cNvPr>
          <p:cNvGraphicFramePr>
            <a:graphicFrameLocks noGrp="1"/>
          </p:cNvGraphicFramePr>
          <p:nvPr/>
        </p:nvGraphicFramePr>
        <p:xfrm>
          <a:off x="1945127" y="2664466"/>
          <a:ext cx="1176279" cy="22250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176279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 = A +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 = B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FC53DC-B952-4A34-B5F7-9356494D2992}"/>
              </a:ext>
            </a:extLst>
          </p:cNvPr>
          <p:cNvCxnSpPr/>
          <p:nvPr/>
        </p:nvCxnSpPr>
        <p:spPr bwMode="auto">
          <a:xfrm>
            <a:off x="4981576" y="3548417"/>
            <a:ext cx="1196371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23681D-6184-4875-87FE-482845915EC8}"/>
              </a:ext>
            </a:extLst>
          </p:cNvPr>
          <p:cNvCxnSpPr>
            <a:cxnSpLocks/>
          </p:cNvCxnSpPr>
          <p:nvPr/>
        </p:nvCxnSpPr>
        <p:spPr bwMode="auto">
          <a:xfrm flipH="1">
            <a:off x="7620000" y="3576992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6D179-D200-42B3-BCDD-E1C68B29DD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40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E2578-1CFF-4EFD-8B0B-0DE874BC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" y="2704649"/>
            <a:ext cx="7312592" cy="3266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C59429-8DA0-4492-9391-49E81E30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28" y="1709450"/>
            <a:ext cx="3271466" cy="42677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7F818-8374-4757-8EBD-ACB8CA45FB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53909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773-3E76-4C81-BF15-587B923C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en-US" dirty="0"/>
              <a:t>SIMD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1853B-0C73-47E3-8D4E-079CE991CC46}"/>
              </a:ext>
            </a:extLst>
          </p:cNvPr>
          <p:cNvSpPr txBox="1"/>
          <p:nvPr/>
        </p:nvSpPr>
        <p:spPr>
          <a:xfrm>
            <a:off x="5700802" y="329809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530C4-3A8A-4119-85C3-07C76D43D1A6}"/>
              </a:ext>
            </a:extLst>
          </p:cNvPr>
          <p:cNvSpPr txBox="1"/>
          <p:nvPr/>
        </p:nvSpPr>
        <p:spPr>
          <a:xfrm>
            <a:off x="8102990" y="115985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A3229-2E27-4687-AC6F-7070B807683A}"/>
              </a:ext>
            </a:extLst>
          </p:cNvPr>
          <p:cNvSpPr/>
          <p:nvPr/>
        </p:nvSpPr>
        <p:spPr bwMode="auto">
          <a:xfrm>
            <a:off x="7223385" y="861468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3C7376-C435-4137-9854-C3ED3A489CEB}"/>
              </a:ext>
            </a:extLst>
          </p:cNvPr>
          <p:cNvSpPr/>
          <p:nvPr/>
        </p:nvSpPr>
        <p:spPr bwMode="auto">
          <a:xfrm>
            <a:off x="9701473" y="734639"/>
            <a:ext cx="855485" cy="335354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17B08-9F1E-4D95-9121-45EB0C4BFB2D}"/>
              </a:ext>
            </a:extLst>
          </p:cNvPr>
          <p:cNvSpPr/>
          <p:nvPr/>
        </p:nvSpPr>
        <p:spPr bwMode="auto">
          <a:xfrm>
            <a:off x="4578186" y="1136014"/>
            <a:ext cx="1269248" cy="2394710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18F22F-28E5-42A1-8D45-ADA9BC1C1254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4420" y="1159858"/>
            <a:ext cx="1113712" cy="37990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154929-E258-410A-9610-99F642E3AB3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62671" y="110883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0F4E80-1A43-4FFE-BC05-7818D0654C28}"/>
              </a:ext>
            </a:extLst>
          </p:cNvPr>
          <p:cNvCxnSpPr/>
          <p:nvPr/>
        </p:nvCxnSpPr>
        <p:spPr bwMode="auto">
          <a:xfrm>
            <a:off x="9701473" y="1886769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FCF6AF-C815-4958-BDF1-630B7006FE74}"/>
              </a:ext>
            </a:extLst>
          </p:cNvPr>
          <p:cNvCxnSpPr/>
          <p:nvPr/>
        </p:nvCxnSpPr>
        <p:spPr bwMode="auto">
          <a:xfrm>
            <a:off x="9701473" y="3038896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F341F-52B2-4D7D-9D58-DB3C0F3CEF78}"/>
              </a:ext>
            </a:extLst>
          </p:cNvPr>
          <p:cNvSpPr txBox="1"/>
          <p:nvPr/>
        </p:nvSpPr>
        <p:spPr>
          <a:xfrm>
            <a:off x="8114368" y="234509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5A644C-2070-4F75-8656-BE8255F0A3F7}"/>
              </a:ext>
            </a:extLst>
          </p:cNvPr>
          <p:cNvSpPr/>
          <p:nvPr/>
        </p:nvSpPr>
        <p:spPr bwMode="auto">
          <a:xfrm>
            <a:off x="7234763" y="204670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907061-F04A-4AEA-9EE4-593D78ED677C}"/>
              </a:ext>
            </a:extLst>
          </p:cNvPr>
          <p:cNvCxnSpPr>
            <a:cxnSpLocks/>
          </p:cNvCxnSpPr>
          <p:nvPr/>
        </p:nvCxnSpPr>
        <p:spPr bwMode="auto">
          <a:xfrm flipH="1">
            <a:off x="8174049" y="2294076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F21E87-FB9E-4B16-AE4F-55AC432170A4}"/>
              </a:ext>
            </a:extLst>
          </p:cNvPr>
          <p:cNvSpPr txBox="1"/>
          <p:nvPr/>
        </p:nvSpPr>
        <p:spPr>
          <a:xfrm>
            <a:off x="8114368" y="34227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FEE360-FD9D-4E81-87A1-CEA44E2F1EEC}"/>
              </a:ext>
            </a:extLst>
          </p:cNvPr>
          <p:cNvSpPr/>
          <p:nvPr/>
        </p:nvSpPr>
        <p:spPr bwMode="auto">
          <a:xfrm>
            <a:off x="7234763" y="3124316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649165-EDF3-4B27-86BD-6C77686309D3}"/>
              </a:ext>
            </a:extLst>
          </p:cNvPr>
          <p:cNvCxnSpPr>
            <a:cxnSpLocks/>
          </p:cNvCxnSpPr>
          <p:nvPr/>
        </p:nvCxnSpPr>
        <p:spPr bwMode="auto">
          <a:xfrm flipH="1">
            <a:off x="8174049" y="3371683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E370E8-FB6B-46BD-9EF1-0F4B802DFEA9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1284" y="2390824"/>
            <a:ext cx="1113712" cy="1359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0A170-1DEC-4B12-A8B4-91F15FB83FC0}"/>
              </a:ext>
            </a:extLst>
          </p:cNvPr>
          <p:cNvCxnSpPr>
            <a:cxnSpLocks/>
          </p:cNvCxnSpPr>
          <p:nvPr/>
        </p:nvCxnSpPr>
        <p:spPr bwMode="auto">
          <a:xfrm>
            <a:off x="5961284" y="2902450"/>
            <a:ext cx="1113712" cy="604498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7419275E-D57A-4FDE-9ED2-042F223DFE99}"/>
              </a:ext>
            </a:extLst>
          </p:cNvPr>
          <p:cNvGraphicFramePr>
            <a:graphicFrameLocks noGrp="1"/>
          </p:cNvGraphicFramePr>
          <p:nvPr/>
        </p:nvGraphicFramePr>
        <p:xfrm>
          <a:off x="1729604" y="4258410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8B6EFAD-17E2-4FB0-A079-EF407412D9C8}"/>
              </a:ext>
            </a:extLst>
          </p:cNvPr>
          <p:cNvSpPr txBox="1"/>
          <p:nvPr/>
        </p:nvSpPr>
        <p:spPr>
          <a:xfrm>
            <a:off x="7497356" y="2734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A4E52-59D3-4C36-AC4B-734EB012F4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081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3" grpId="0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5419-3022-427B-A37A-0984E716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SIMD – 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41F7-5861-4BAF-A00F-94B2AF24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Shared</a:t>
            </a:r>
            <a:r>
              <a:rPr lang="ro-RO" dirty="0"/>
              <a:t>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Random</a:t>
            </a:r>
            <a:r>
              <a:rPr lang="ro-RO" dirty="0"/>
              <a:t> Access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b="1" dirty="0"/>
              <a:t>PRAM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b="1" dirty="0"/>
              <a:t>EREW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Exclusive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CREW</a:t>
            </a:r>
            <a:r>
              <a:rPr lang="ro-RO" dirty="0"/>
              <a:t> – </a:t>
            </a:r>
            <a:r>
              <a:rPr lang="ro-RO" b="1" dirty="0" err="1"/>
              <a:t>Concurrent</a:t>
            </a:r>
            <a:r>
              <a:rPr lang="ro-RO" b="1" dirty="0"/>
              <a:t> </a:t>
            </a:r>
            <a:r>
              <a:rPr lang="ro-RO" b="1" dirty="0" err="1"/>
              <a:t>Read</a:t>
            </a:r>
            <a:r>
              <a:rPr lang="ro-RO" b="1" dirty="0"/>
              <a:t> Exclusive </a:t>
            </a:r>
            <a:r>
              <a:rPr lang="ro-RO" b="1" dirty="0" err="1"/>
              <a:t>Write</a:t>
            </a:r>
            <a:r>
              <a:rPr lang="ro-RO" b="1" dirty="0"/>
              <a:t> --</a:t>
            </a:r>
            <a:r>
              <a:rPr lang="ro-RO" dirty="0"/>
              <a:t> cel mai des întâlnit</a:t>
            </a:r>
            <a:endParaRPr lang="ro-RO" b="1" dirty="0"/>
          </a:p>
          <a:p>
            <a:pPr lvl="1"/>
            <a:r>
              <a:rPr lang="ro-RO" b="1" dirty="0"/>
              <a:t>ERCW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CRCW</a:t>
            </a:r>
            <a:r>
              <a:rPr lang="ro-RO" dirty="0"/>
              <a:t> –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O variabilă poate fi </a:t>
            </a:r>
            <a:r>
              <a:rPr lang="ro-RO" dirty="0" err="1"/>
              <a:t>citiă</a:t>
            </a:r>
            <a:r>
              <a:rPr lang="ro-RO" dirty="0"/>
              <a:t> într-un pas în model </a:t>
            </a:r>
            <a:r>
              <a:rPr lang="ro-RO" b="1" dirty="0"/>
              <a:t>CR</a:t>
            </a:r>
            <a:r>
              <a:rPr lang="ro-RO" dirty="0"/>
              <a:t> dar în log(N) în model </a:t>
            </a:r>
            <a:r>
              <a:rPr lang="ro-RO" b="1" dirty="0"/>
              <a:t>ER</a:t>
            </a:r>
            <a:r>
              <a:rPr lang="ro-RO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FBF5D-B0D6-46D9-8361-8C624D80A7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2985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CEC3-606F-4D19-A153-0AFACEF2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Rețele de configurare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35F2-2A26-41B7-B9DD-74F0C9DC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Topologii</a:t>
            </a:r>
          </a:p>
          <a:p>
            <a:pPr lvl="1"/>
            <a:r>
              <a:rPr lang="ro-RO" dirty="0"/>
              <a:t>Tablou</a:t>
            </a:r>
          </a:p>
          <a:p>
            <a:pPr lvl="1"/>
            <a:r>
              <a:rPr lang="ro-RO" dirty="0"/>
              <a:t>Arbore</a:t>
            </a:r>
          </a:p>
          <a:p>
            <a:pPr lvl="1"/>
            <a:r>
              <a:rPr lang="ro-RO" dirty="0"/>
              <a:t>Cub</a:t>
            </a:r>
          </a:p>
          <a:p>
            <a:pPr lvl="1"/>
            <a:r>
              <a:rPr lang="ro-RO" dirty="0" err="1"/>
              <a:t>Hipercub</a:t>
            </a:r>
            <a:endParaRPr lang="ro-RO" dirty="0"/>
          </a:p>
          <a:p>
            <a:pPr lvl="1"/>
            <a:endParaRPr lang="ro-RO" dirty="0"/>
          </a:p>
          <a:p>
            <a:r>
              <a:rPr lang="ro-RO" dirty="0"/>
              <a:t>Depinde de</a:t>
            </a:r>
          </a:p>
          <a:p>
            <a:pPr lvl="1"/>
            <a:r>
              <a:rPr lang="ro-RO" dirty="0"/>
              <a:t>Aplicație</a:t>
            </a:r>
          </a:p>
          <a:p>
            <a:pPr lvl="1"/>
            <a:r>
              <a:rPr lang="ro-RO" dirty="0"/>
              <a:t>Performanțe dorite</a:t>
            </a:r>
          </a:p>
          <a:p>
            <a:pPr lvl="1"/>
            <a:r>
              <a:rPr lang="ro-RO" dirty="0"/>
              <a:t>Număr procesoare disponibile</a:t>
            </a:r>
          </a:p>
          <a:p>
            <a:r>
              <a:rPr lang="en-US" dirty="0" err="1"/>
              <a:t>Exemple</a:t>
            </a:r>
            <a:r>
              <a:rPr lang="en-US" dirty="0"/>
              <a:t>: IBM 9000, Cray C90, Fujitsu VP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21475-A005-4095-93F5-F86DB149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5" y="1081089"/>
            <a:ext cx="3952308" cy="42784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6479F-27F7-4F89-8704-261A33DBA3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27535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9517-1C9D-4E13-8F5B-ED3E1C11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MISD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AED0E-62B6-46A5-B722-8E55D2ECF2E4}"/>
              </a:ext>
            </a:extLst>
          </p:cNvPr>
          <p:cNvSpPr txBox="1"/>
          <p:nvPr/>
        </p:nvSpPr>
        <p:spPr>
          <a:xfrm>
            <a:off x="2924799" y="140242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C7E27-047B-4222-AEFE-83C17099D4E4}"/>
              </a:ext>
            </a:extLst>
          </p:cNvPr>
          <p:cNvSpPr txBox="1"/>
          <p:nvPr/>
        </p:nvSpPr>
        <p:spPr>
          <a:xfrm>
            <a:off x="5471627" y="358584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EA7F40-E82C-4240-A0CE-4A73DFC13423}"/>
              </a:ext>
            </a:extLst>
          </p:cNvPr>
          <p:cNvSpPr/>
          <p:nvPr/>
        </p:nvSpPr>
        <p:spPr bwMode="auto">
          <a:xfrm>
            <a:off x="4284958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591F71-CB75-4208-A8EA-53D1C9E701B2}"/>
              </a:ext>
            </a:extLst>
          </p:cNvPr>
          <p:cNvSpPr/>
          <p:nvPr/>
        </p:nvSpPr>
        <p:spPr bwMode="auto">
          <a:xfrm>
            <a:off x="6763046" y="2005093"/>
            <a:ext cx="855485" cy="1058652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DEA62-2702-4764-B0AF-5025BA8FCABA}"/>
              </a:ext>
            </a:extLst>
          </p:cNvPr>
          <p:cNvSpPr/>
          <p:nvPr/>
        </p:nvSpPr>
        <p:spPr bwMode="auto">
          <a:xfrm>
            <a:off x="1685856" y="1012109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35C806-034D-4919-ADD6-44BC152877D6}"/>
              </a:ext>
            </a:extLst>
          </p:cNvPr>
          <p:cNvCxnSpPr>
            <a:cxnSpLocks/>
          </p:cNvCxnSpPr>
          <p:nvPr/>
        </p:nvCxnSpPr>
        <p:spPr bwMode="auto">
          <a:xfrm>
            <a:off x="3038907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80743F-A216-470B-88EA-292C9154950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24244" y="1336837"/>
            <a:ext cx="1218376" cy="66825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A75517F-37E6-48DC-B44B-5DB3F96B1228}"/>
              </a:ext>
            </a:extLst>
          </p:cNvPr>
          <p:cNvSpPr/>
          <p:nvPr/>
        </p:nvSpPr>
        <p:spPr bwMode="auto">
          <a:xfrm>
            <a:off x="4296336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67D62B-133A-4F6B-AD93-7C9934C7D6E9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522077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C52397-046F-41D8-B3C1-09B26938052F}"/>
              </a:ext>
            </a:extLst>
          </p:cNvPr>
          <p:cNvSpPr/>
          <p:nvPr/>
        </p:nvSpPr>
        <p:spPr bwMode="auto">
          <a:xfrm>
            <a:off x="4296336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7BDF16-2D60-4D80-BD51-0D85B49E41B0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978878"/>
            <a:ext cx="1206998" cy="620806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F11869A-63D5-42C9-8979-A9C1B5CCC418}"/>
              </a:ext>
            </a:extLst>
          </p:cNvPr>
          <p:cNvSpPr txBox="1"/>
          <p:nvPr/>
        </p:nvSpPr>
        <p:spPr>
          <a:xfrm>
            <a:off x="4558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E0D934-AB04-4ACC-8B19-ACEC394D37D6}"/>
              </a:ext>
            </a:extLst>
          </p:cNvPr>
          <p:cNvSpPr txBox="1"/>
          <p:nvPr/>
        </p:nvSpPr>
        <p:spPr>
          <a:xfrm>
            <a:off x="2924799" y="259199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36B44A-069B-4D85-B408-1EC8280F3371}"/>
              </a:ext>
            </a:extLst>
          </p:cNvPr>
          <p:cNvSpPr/>
          <p:nvPr/>
        </p:nvSpPr>
        <p:spPr bwMode="auto">
          <a:xfrm>
            <a:off x="1685856" y="220167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EE27FC-1189-4812-BED8-F5EA33D0D6A1}"/>
              </a:ext>
            </a:extLst>
          </p:cNvPr>
          <p:cNvCxnSpPr>
            <a:cxnSpLocks/>
          </p:cNvCxnSpPr>
          <p:nvPr/>
        </p:nvCxnSpPr>
        <p:spPr bwMode="auto">
          <a:xfrm>
            <a:off x="3038907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BC30E5-D98B-4CE7-A6A2-1C11C339A52B}"/>
              </a:ext>
            </a:extLst>
          </p:cNvPr>
          <p:cNvSpPr txBox="1"/>
          <p:nvPr/>
        </p:nvSpPr>
        <p:spPr>
          <a:xfrm>
            <a:off x="2924799" y="367633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A88171-E606-4765-A64D-7AEF92B8E180}"/>
              </a:ext>
            </a:extLst>
          </p:cNvPr>
          <p:cNvSpPr/>
          <p:nvPr/>
        </p:nvSpPr>
        <p:spPr bwMode="auto">
          <a:xfrm>
            <a:off x="1685856" y="328601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B4E948-C3C8-46D4-8FFB-5E0A2998CF28}"/>
              </a:ext>
            </a:extLst>
          </p:cNvPr>
          <p:cNvCxnSpPr>
            <a:cxnSpLocks/>
          </p:cNvCxnSpPr>
          <p:nvPr/>
        </p:nvCxnSpPr>
        <p:spPr bwMode="auto">
          <a:xfrm>
            <a:off x="3038907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7" name="Table 19">
            <a:extLst>
              <a:ext uri="{FF2B5EF4-FFF2-40B4-BE49-F238E27FC236}">
                <a16:creationId xmlns:a16="http://schemas.microsoft.com/office/drawing/2014/main" id="{A22896EB-E878-4BDF-85CB-FBD21593B8BE}"/>
              </a:ext>
            </a:extLst>
          </p:cNvPr>
          <p:cNvGraphicFramePr>
            <a:graphicFrameLocks noGrp="1"/>
          </p:cNvGraphicFramePr>
          <p:nvPr/>
        </p:nvGraphicFramePr>
        <p:xfrm>
          <a:off x="4396990" y="4214226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/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*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+ B[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 =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C[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5036B-3E25-4560-848A-C531762051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854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0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689-ED54-4A3A-A866-56FA5BA2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MIMD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AA609-3D14-4D63-B669-3AF79CC8AE9B}"/>
              </a:ext>
            </a:extLst>
          </p:cNvPr>
          <p:cNvSpPr txBox="1"/>
          <p:nvPr/>
        </p:nvSpPr>
        <p:spPr>
          <a:xfrm>
            <a:off x="2924799" y="140242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37125-D70F-4A1E-8F14-2A7EC3DC5F12}"/>
              </a:ext>
            </a:extLst>
          </p:cNvPr>
          <p:cNvSpPr txBox="1"/>
          <p:nvPr/>
        </p:nvSpPr>
        <p:spPr>
          <a:xfrm>
            <a:off x="5186264" y="395639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A557FC-BD02-46B8-B50D-B3DF3F686D8F}"/>
              </a:ext>
            </a:extLst>
          </p:cNvPr>
          <p:cNvSpPr/>
          <p:nvPr/>
        </p:nvSpPr>
        <p:spPr bwMode="auto">
          <a:xfrm>
            <a:off x="4284958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BB0135-C927-4A1A-8E7F-5D5B4EBE887A}"/>
              </a:ext>
            </a:extLst>
          </p:cNvPr>
          <p:cNvSpPr/>
          <p:nvPr/>
        </p:nvSpPr>
        <p:spPr bwMode="auto">
          <a:xfrm>
            <a:off x="6623818" y="1123073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F3C98E-3D38-44AF-8058-5628722F402A}"/>
              </a:ext>
            </a:extLst>
          </p:cNvPr>
          <p:cNvSpPr/>
          <p:nvPr/>
        </p:nvSpPr>
        <p:spPr bwMode="auto">
          <a:xfrm>
            <a:off x="1685856" y="1012109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6E978B-1A6B-431F-AEF2-9243B75142CA}"/>
              </a:ext>
            </a:extLst>
          </p:cNvPr>
          <p:cNvCxnSpPr>
            <a:cxnSpLocks/>
          </p:cNvCxnSpPr>
          <p:nvPr/>
        </p:nvCxnSpPr>
        <p:spPr bwMode="auto">
          <a:xfrm>
            <a:off x="3038907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76DF2D-5621-4FE8-8018-3030D984E9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35622" y="1458312"/>
            <a:ext cx="1206998" cy="1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6ED53-CA3C-4B40-8C0E-6B53B4841A12}"/>
              </a:ext>
            </a:extLst>
          </p:cNvPr>
          <p:cNvSpPr/>
          <p:nvPr/>
        </p:nvSpPr>
        <p:spPr bwMode="auto">
          <a:xfrm>
            <a:off x="4296336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8C2998-5C60-49D3-B507-9E3A37988152}"/>
              </a:ext>
            </a:extLst>
          </p:cNvPr>
          <p:cNvCxnSpPr>
            <a:cxnSpLocks/>
          </p:cNvCxnSpPr>
          <p:nvPr/>
        </p:nvCxnSpPr>
        <p:spPr bwMode="auto">
          <a:xfrm flipH="1">
            <a:off x="5235622" y="257537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403BC-B56B-43D1-A2EC-9D7363810BAE}"/>
              </a:ext>
            </a:extLst>
          </p:cNvPr>
          <p:cNvSpPr/>
          <p:nvPr/>
        </p:nvSpPr>
        <p:spPr bwMode="auto">
          <a:xfrm>
            <a:off x="4296336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1F4BAE-F418-4C67-B274-A0EE7C645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6206" y="3708622"/>
            <a:ext cx="1131300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6BBEBE-938F-40BD-93BC-37635D63E42B}"/>
              </a:ext>
            </a:extLst>
          </p:cNvPr>
          <p:cNvSpPr txBox="1"/>
          <p:nvPr/>
        </p:nvSpPr>
        <p:spPr>
          <a:xfrm>
            <a:off x="4558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75D9-EBA4-4D19-B958-5A0AEA0EE3C6}"/>
              </a:ext>
            </a:extLst>
          </p:cNvPr>
          <p:cNvSpPr txBox="1"/>
          <p:nvPr/>
        </p:nvSpPr>
        <p:spPr>
          <a:xfrm>
            <a:off x="2924799" y="259199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6C258A-7679-42DC-905D-CEB8292318A8}"/>
              </a:ext>
            </a:extLst>
          </p:cNvPr>
          <p:cNvSpPr/>
          <p:nvPr/>
        </p:nvSpPr>
        <p:spPr bwMode="auto">
          <a:xfrm>
            <a:off x="1685856" y="220167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ro-RO" b="1" dirty="0">
                <a:solidFill>
                  <a:srgbClr val="7030A0"/>
                </a:solidFill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E3BDEA-0C21-4D7E-8692-92C35F257223}"/>
              </a:ext>
            </a:extLst>
          </p:cNvPr>
          <p:cNvCxnSpPr>
            <a:cxnSpLocks/>
          </p:cNvCxnSpPr>
          <p:nvPr/>
        </p:nvCxnSpPr>
        <p:spPr bwMode="auto">
          <a:xfrm>
            <a:off x="3038907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11674B-ABED-4C76-A0D1-73ABC2C24661}"/>
              </a:ext>
            </a:extLst>
          </p:cNvPr>
          <p:cNvSpPr txBox="1"/>
          <p:nvPr/>
        </p:nvSpPr>
        <p:spPr>
          <a:xfrm>
            <a:off x="2924799" y="3676331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Flux de</a:t>
            </a:r>
          </a:p>
          <a:p>
            <a:pPr algn="ctr"/>
            <a:r>
              <a:rPr lang="ro-RO" dirty="0"/>
              <a:t>instrucțiuni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022A83-7E89-4BAD-B15C-A8E1F5C92AA6}"/>
              </a:ext>
            </a:extLst>
          </p:cNvPr>
          <p:cNvSpPr/>
          <p:nvPr/>
        </p:nvSpPr>
        <p:spPr bwMode="auto">
          <a:xfrm>
            <a:off x="1685856" y="3286013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Unitate de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Control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4B5240-397B-412C-A62D-0553AEA9C2AD}"/>
              </a:ext>
            </a:extLst>
          </p:cNvPr>
          <p:cNvCxnSpPr>
            <a:cxnSpLocks/>
          </p:cNvCxnSpPr>
          <p:nvPr/>
        </p:nvCxnSpPr>
        <p:spPr bwMode="auto">
          <a:xfrm>
            <a:off x="3038907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7D7746-96F7-4F2F-8700-42C24275B313}"/>
              </a:ext>
            </a:extLst>
          </p:cNvPr>
          <p:cNvSpPr/>
          <p:nvPr/>
        </p:nvSpPr>
        <p:spPr bwMode="auto">
          <a:xfrm>
            <a:off x="6584681" y="2228868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6DA5E5-C9EE-4574-8865-2AA5D2C03030}"/>
              </a:ext>
            </a:extLst>
          </p:cNvPr>
          <p:cNvSpPr/>
          <p:nvPr/>
        </p:nvSpPr>
        <p:spPr bwMode="auto">
          <a:xfrm>
            <a:off x="6547394" y="3352317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9450B8-5ACF-4260-BC24-0638DC9CAC94}"/>
              </a:ext>
            </a:extLst>
          </p:cNvPr>
          <p:cNvSpPr txBox="1"/>
          <p:nvPr/>
        </p:nvSpPr>
        <p:spPr>
          <a:xfrm>
            <a:off x="5186264" y="278041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ADF616-9C9C-4495-B1F0-077B79F88E1E}"/>
              </a:ext>
            </a:extLst>
          </p:cNvPr>
          <p:cNvSpPr txBox="1"/>
          <p:nvPr/>
        </p:nvSpPr>
        <p:spPr>
          <a:xfrm>
            <a:off x="5176119" y="161805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Flux de date</a:t>
            </a:r>
            <a:endParaRPr lang="en-US" dirty="0"/>
          </a:p>
        </p:txBody>
      </p:sp>
      <p:graphicFrame>
        <p:nvGraphicFramePr>
          <p:cNvPr id="53" name="Table 19">
            <a:extLst>
              <a:ext uri="{FF2B5EF4-FFF2-40B4-BE49-F238E27FC236}">
                <a16:creationId xmlns:a16="http://schemas.microsoft.com/office/drawing/2014/main" id="{F1FDDDF5-BE52-443A-8E59-F39FFA4A6354}"/>
              </a:ext>
            </a:extLst>
          </p:cNvPr>
          <p:cNvGraphicFramePr>
            <a:graphicFrameLocks noGrp="1"/>
          </p:cNvGraphicFramePr>
          <p:nvPr/>
        </p:nvGraphicFramePr>
        <p:xfrm>
          <a:off x="4371142" y="4567738"/>
          <a:ext cx="6138047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739962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2184338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en-US" b="0" dirty="0"/>
                        <a:t>Z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= B + C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=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C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H=H*100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G[1] = G[2] + G[3]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H++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G[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50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G[4] = G[5] + G[6]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C1DCC-FBA4-428E-972D-CAECA69E8E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08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5" grpId="0"/>
      <p:bldP spid="38" grpId="0"/>
      <p:bldP spid="50" grpId="0"/>
      <p:bldP spid="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7731-4F29-4A46-956E-28BFEB67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B07-DC04-4FFE-8550-35F1572D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Memory Access</a:t>
            </a:r>
            <a:r>
              <a:rPr lang="ro-RO" dirty="0"/>
              <a:t> </a:t>
            </a:r>
            <a:r>
              <a:rPr lang="ro-RO" b="1" dirty="0"/>
              <a:t>(UMA)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AE2ACD-C78B-4A23-B166-9A1638D3685B}"/>
              </a:ext>
            </a:extLst>
          </p:cNvPr>
          <p:cNvSpPr/>
          <p:nvPr/>
        </p:nvSpPr>
        <p:spPr bwMode="auto">
          <a:xfrm>
            <a:off x="4170248" y="3993901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3588B-65AE-48E2-98BF-08D70EBA1B91}"/>
              </a:ext>
            </a:extLst>
          </p:cNvPr>
          <p:cNvSpPr/>
          <p:nvPr/>
        </p:nvSpPr>
        <p:spPr bwMode="auto">
          <a:xfrm>
            <a:off x="4170249" y="299788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D6A0E-ACE9-4220-ABC6-B8D6262B6668}"/>
              </a:ext>
            </a:extLst>
          </p:cNvPr>
          <p:cNvSpPr/>
          <p:nvPr/>
        </p:nvSpPr>
        <p:spPr bwMode="auto">
          <a:xfrm>
            <a:off x="5595514" y="299283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DD0E1-284A-4928-AACE-0711FFEC610C}"/>
              </a:ext>
            </a:extLst>
          </p:cNvPr>
          <p:cNvSpPr/>
          <p:nvPr/>
        </p:nvSpPr>
        <p:spPr bwMode="auto">
          <a:xfrm>
            <a:off x="7016299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E1F26F-592C-4D41-BAF4-5DF2D287050E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4670735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C61E62-4BED-49B9-BB10-976DE7668678}"/>
              </a:ext>
            </a:extLst>
          </p:cNvPr>
          <p:cNvCxnSpPr>
            <a:cxnSpLocks/>
          </p:cNvCxnSpPr>
          <p:nvPr/>
        </p:nvCxnSpPr>
        <p:spPr bwMode="auto">
          <a:xfrm>
            <a:off x="6095999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0E01A5-87B2-4CE1-A050-B0D94A58A9BE}"/>
              </a:ext>
            </a:extLst>
          </p:cNvPr>
          <p:cNvCxnSpPr>
            <a:cxnSpLocks/>
          </p:cNvCxnSpPr>
          <p:nvPr/>
        </p:nvCxnSpPr>
        <p:spPr bwMode="auto">
          <a:xfrm>
            <a:off x="7509451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DA2733-158D-4FC8-9DAC-BA85641D1F3E}"/>
              </a:ext>
            </a:extLst>
          </p:cNvPr>
          <p:cNvSpPr/>
          <p:nvPr/>
        </p:nvSpPr>
        <p:spPr bwMode="auto">
          <a:xfrm>
            <a:off x="4050816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9856E-8749-4371-AF91-340709161F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9594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96C4-7953-4E18-BCBF-2195BB03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Partajată - Acces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391BEE-645C-46DC-B1E0-E28807ADD69B}"/>
              </a:ext>
            </a:extLst>
          </p:cNvPr>
          <p:cNvSpPr/>
          <p:nvPr/>
        </p:nvSpPr>
        <p:spPr bwMode="auto">
          <a:xfrm>
            <a:off x="2762250" y="3800476"/>
            <a:ext cx="6410325" cy="1328650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08F83-6846-451E-A943-12DA99200CEB}"/>
              </a:ext>
            </a:extLst>
          </p:cNvPr>
          <p:cNvSpPr/>
          <p:nvPr/>
        </p:nvSpPr>
        <p:spPr bwMode="auto">
          <a:xfrm>
            <a:off x="2627199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73F296-BAA2-4BCE-9567-E66710B74E4E}"/>
              </a:ext>
            </a:extLst>
          </p:cNvPr>
          <p:cNvSpPr/>
          <p:nvPr/>
        </p:nvSpPr>
        <p:spPr bwMode="auto">
          <a:xfrm>
            <a:off x="4363507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90C9BB-80D2-42D9-9398-76E8D2EF01C2}"/>
              </a:ext>
            </a:extLst>
          </p:cNvPr>
          <p:cNvSpPr/>
          <p:nvPr/>
        </p:nvSpPr>
        <p:spPr bwMode="auto">
          <a:xfrm>
            <a:off x="6334125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09BDA-F447-462B-AFAF-65E8FC8A338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>
            <a:off x="3127685" y="2634527"/>
            <a:ext cx="0" cy="22517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D813C5-8B7D-4160-9CCD-E2998E602C66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4363507" y="2634527"/>
            <a:ext cx="500487" cy="14135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6FFC63-8C73-48D1-9AE1-646C5517FFD9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>
            <a:off x="6834611" y="2634527"/>
            <a:ext cx="1115286" cy="20803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8E5E074-C3EB-449F-90CD-5A69CE80A9C4}"/>
              </a:ext>
            </a:extLst>
          </p:cNvPr>
          <p:cNvSpPr/>
          <p:nvPr/>
        </p:nvSpPr>
        <p:spPr bwMode="auto">
          <a:xfrm>
            <a:off x="2627199" y="3683142"/>
            <a:ext cx="6681015" cy="1549982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27F820-5C5A-4473-ABB6-2B489846A925}"/>
              </a:ext>
            </a:extLst>
          </p:cNvPr>
          <p:cNvSpPr/>
          <p:nvPr/>
        </p:nvSpPr>
        <p:spPr bwMode="auto">
          <a:xfrm>
            <a:off x="8310993" y="20120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78838F-05B9-45E0-BCB8-4151196C8107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flipH="1">
            <a:off x="4448175" y="2634527"/>
            <a:ext cx="4363304" cy="15499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8801D-0679-4667-9113-24D60EEDF1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0481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233-6F65-4686-8090-0A76531D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Distribuită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F6FA-EE0A-476D-8AB6-4D4F1DB8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Non-Uniform Memory Access</a:t>
            </a:r>
            <a:r>
              <a:rPr lang="ro-RO" dirty="0"/>
              <a:t> </a:t>
            </a:r>
            <a:r>
              <a:rPr lang="ro-RO" b="1" dirty="0"/>
              <a:t>(NUMA)</a:t>
            </a:r>
            <a:endParaRPr lang="en-US" b="1" dirty="0"/>
          </a:p>
          <a:p>
            <a:r>
              <a:rPr lang="ro-RO" dirty="0" err="1"/>
              <a:t>Massively</a:t>
            </a:r>
            <a:r>
              <a:rPr lang="ro-RO" dirty="0"/>
              <a:t> </a:t>
            </a:r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Processors</a:t>
            </a:r>
            <a:endParaRPr lang="ro-RO" dirty="0"/>
          </a:p>
          <a:p>
            <a:r>
              <a:rPr lang="ro-RO" dirty="0" err="1"/>
              <a:t>Network</a:t>
            </a:r>
            <a:r>
              <a:rPr lang="ro-RO" dirty="0"/>
              <a:t> of </a:t>
            </a:r>
            <a:r>
              <a:rPr lang="ro-RO" dirty="0" err="1"/>
              <a:t>workstations</a:t>
            </a:r>
            <a:endParaRPr lang="ro-RO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E25F-CE5F-430C-B2BE-F1FFDB888092}"/>
              </a:ext>
            </a:extLst>
          </p:cNvPr>
          <p:cNvSpPr/>
          <p:nvPr/>
        </p:nvSpPr>
        <p:spPr bwMode="auto">
          <a:xfrm>
            <a:off x="6539682" y="2962946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BB7D4-79FE-4C92-8D31-755724DA685F}"/>
              </a:ext>
            </a:extLst>
          </p:cNvPr>
          <p:cNvSpPr/>
          <p:nvPr/>
        </p:nvSpPr>
        <p:spPr bwMode="auto">
          <a:xfrm>
            <a:off x="6599039" y="196692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DFBD19-7C6E-43DB-96BE-3FB8B7FF152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 bwMode="auto">
          <a:xfrm flipH="1">
            <a:off x="7099525" y="2589423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2F7810-278A-45AA-B663-C363F96EA932}"/>
              </a:ext>
            </a:extLst>
          </p:cNvPr>
          <p:cNvSpPr/>
          <p:nvPr/>
        </p:nvSpPr>
        <p:spPr bwMode="auto">
          <a:xfrm>
            <a:off x="6341712" y="1859977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4B61A-C64F-419C-8545-3AECD3D4BFDE}"/>
              </a:ext>
            </a:extLst>
          </p:cNvPr>
          <p:cNvSpPr/>
          <p:nvPr/>
        </p:nvSpPr>
        <p:spPr bwMode="auto">
          <a:xfrm>
            <a:off x="9058829" y="3068775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A663-42E6-49DB-8A77-07844FAECFD8}"/>
              </a:ext>
            </a:extLst>
          </p:cNvPr>
          <p:cNvSpPr/>
          <p:nvPr/>
        </p:nvSpPr>
        <p:spPr bwMode="auto">
          <a:xfrm>
            <a:off x="9118186" y="207275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29391-71B9-4969-98D4-81CCF60757BC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 bwMode="auto">
          <a:xfrm flipH="1">
            <a:off x="9618672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4FE1AF-1E32-4424-8ECE-B29CB04FC3C1}"/>
              </a:ext>
            </a:extLst>
          </p:cNvPr>
          <p:cNvSpPr/>
          <p:nvPr/>
        </p:nvSpPr>
        <p:spPr bwMode="auto">
          <a:xfrm>
            <a:off x="8860859" y="1965806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AC3CC-7CD6-449C-9F16-E254D031E2F2}"/>
              </a:ext>
            </a:extLst>
          </p:cNvPr>
          <p:cNvSpPr/>
          <p:nvPr/>
        </p:nvSpPr>
        <p:spPr bwMode="auto">
          <a:xfrm>
            <a:off x="5664804" y="569235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AA5A6-7792-430D-A57B-67382D082367}"/>
              </a:ext>
            </a:extLst>
          </p:cNvPr>
          <p:cNvSpPr/>
          <p:nvPr/>
        </p:nvSpPr>
        <p:spPr bwMode="auto">
          <a:xfrm>
            <a:off x="5724161" y="469633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091E19-70C1-463A-BBF9-50C48C36477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 flipH="1">
            <a:off x="6224647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179E-59D1-44F3-972F-ADA7385A5BB4}"/>
              </a:ext>
            </a:extLst>
          </p:cNvPr>
          <p:cNvSpPr/>
          <p:nvPr/>
        </p:nvSpPr>
        <p:spPr bwMode="auto">
          <a:xfrm>
            <a:off x="5466834" y="458938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039823-D098-4AD3-A49B-B8EA4EEA90C5}"/>
              </a:ext>
            </a:extLst>
          </p:cNvPr>
          <p:cNvSpPr/>
          <p:nvPr/>
        </p:nvSpPr>
        <p:spPr bwMode="auto">
          <a:xfrm>
            <a:off x="8510390" y="563733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92649-5AC3-4ECE-B2CB-70DD18A83958}"/>
              </a:ext>
            </a:extLst>
          </p:cNvPr>
          <p:cNvSpPr/>
          <p:nvPr/>
        </p:nvSpPr>
        <p:spPr bwMode="auto">
          <a:xfrm>
            <a:off x="8569747" y="464131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B83D7E-F3FA-4774-BA93-781CB0268434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 bwMode="auto">
          <a:xfrm flipH="1">
            <a:off x="9070233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276DE8-FA83-4DFF-9505-EFB1D0A1D141}"/>
              </a:ext>
            </a:extLst>
          </p:cNvPr>
          <p:cNvSpPr/>
          <p:nvPr/>
        </p:nvSpPr>
        <p:spPr bwMode="auto">
          <a:xfrm>
            <a:off x="8312420" y="453436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79A7-9671-4912-9885-85EF71CBE219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 flipH="1">
            <a:off x="6213242" y="4111259"/>
            <a:ext cx="11404" cy="4781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743EF9-B9F8-4152-82EF-9F8FC5172414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7088120" y="3616081"/>
            <a:ext cx="11404" cy="4983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E56600-B4F3-47EA-986D-62AA9A39CEAA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9607267" y="3721911"/>
            <a:ext cx="0" cy="356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71A9EF-B59E-46AF-867B-413F980E16B7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9058828" y="4114436"/>
            <a:ext cx="0" cy="41992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520136-CDA0-4A41-AD0B-258159D9B781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3051" y="4078103"/>
            <a:ext cx="5014913" cy="258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DF0A209-AE91-4057-B663-434C1862B501}"/>
              </a:ext>
            </a:extLst>
          </p:cNvPr>
          <p:cNvSpPr txBox="1"/>
          <p:nvPr/>
        </p:nvSpPr>
        <p:spPr>
          <a:xfrm>
            <a:off x="7769528" y="37045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Rețea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E1DE5-4CF6-4F93-A872-F8F6E985B0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344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05FB8-CBED-45C4-8B66-67D89188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/>
              <a:t>NU</a:t>
            </a:r>
            <a:r>
              <a:rPr lang="ro-RO" b="0" dirty="0"/>
              <a:t> este permis mutat cod de la un student la altul.</a:t>
            </a:r>
          </a:p>
          <a:p>
            <a:pPr lvl="1"/>
            <a:r>
              <a:rPr lang="ro-RO" b="0" dirty="0"/>
              <a:t>Este permis uitat scurt unul peste codul celuilalt, arătat un detaliu mic.</a:t>
            </a:r>
          </a:p>
          <a:p>
            <a:pPr lvl="1"/>
            <a:r>
              <a:rPr lang="ro-RO" b="0" dirty="0"/>
              <a:t>Este </a:t>
            </a:r>
            <a:r>
              <a:rPr lang="ro-RO" dirty="0"/>
              <a:t>încurajată</a:t>
            </a:r>
            <a:r>
              <a:rPr lang="ro-RO" b="0" dirty="0"/>
              <a:t>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/>
              <a:t>NU </a:t>
            </a:r>
            <a:r>
              <a:rPr lang="ro-RO" b="0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/>
              <a:t>NU</a:t>
            </a:r>
            <a:r>
              <a:rPr lang="ro-RO" b="0" dirty="0"/>
              <a:t> este permis văzut codul unui coleg.</a:t>
            </a:r>
          </a:p>
          <a:p>
            <a:pPr lvl="1"/>
            <a:r>
              <a:rPr lang="ro-RO" b="0" dirty="0"/>
              <a:t>Se pot discuta probleme punctuale, dar </a:t>
            </a:r>
            <a:r>
              <a:rPr lang="ro-RO" dirty="0"/>
              <a:t>NU</a:t>
            </a:r>
            <a:r>
              <a:rPr lang="ro-RO" b="0" dirty="0"/>
              <a:t>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/>
              <a:t>NU </a:t>
            </a:r>
            <a:r>
              <a:rPr lang="ro-RO" b="0" dirty="0"/>
              <a:t>este permisă nici o interacțiune cu alte persoane.</a:t>
            </a:r>
            <a:endParaRPr lang="ro-RO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147DF7-D505-445B-9034-320A03D5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7FF0-A15F-4102-871C-1264B3D182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696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13E0-66E8-4B77-A4BD-CA1C48FD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Memorie Distribuită - Acces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AA17B2-CD3C-4DA0-8D25-E7319C9A97F0}"/>
              </a:ext>
            </a:extLst>
          </p:cNvPr>
          <p:cNvSpPr/>
          <p:nvPr/>
        </p:nvSpPr>
        <p:spPr bwMode="auto">
          <a:xfrm>
            <a:off x="2036296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0ED4B1-868C-445F-9323-3109841FB94E}"/>
              </a:ext>
            </a:extLst>
          </p:cNvPr>
          <p:cNvSpPr/>
          <p:nvPr/>
        </p:nvSpPr>
        <p:spPr bwMode="auto">
          <a:xfrm>
            <a:off x="2095653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0002B3-AD54-4C18-A022-40D9F9DC8DBF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 bwMode="auto">
          <a:xfrm flipH="1">
            <a:off x="2596139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1F655BB-7DBD-4463-B0BD-1A210CA2A95E}"/>
              </a:ext>
            </a:extLst>
          </p:cNvPr>
          <p:cNvSpPr/>
          <p:nvPr/>
        </p:nvSpPr>
        <p:spPr bwMode="auto">
          <a:xfrm>
            <a:off x="1838326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71863C-2488-4C72-BECC-F609D6AB8EE6}"/>
              </a:ext>
            </a:extLst>
          </p:cNvPr>
          <p:cNvSpPr/>
          <p:nvPr/>
        </p:nvSpPr>
        <p:spPr bwMode="auto">
          <a:xfrm>
            <a:off x="4260015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A19856-D8E2-4E08-963B-9E874D144B7A}"/>
              </a:ext>
            </a:extLst>
          </p:cNvPr>
          <p:cNvSpPr/>
          <p:nvPr/>
        </p:nvSpPr>
        <p:spPr bwMode="auto">
          <a:xfrm>
            <a:off x="4319372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073316-46D7-4843-B6A5-912A4A0F6F98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 bwMode="auto">
          <a:xfrm flipH="1">
            <a:off x="4819858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C078330-F14D-48FE-9B36-BDD219D21F06}"/>
              </a:ext>
            </a:extLst>
          </p:cNvPr>
          <p:cNvSpPr/>
          <p:nvPr/>
        </p:nvSpPr>
        <p:spPr bwMode="auto">
          <a:xfrm>
            <a:off x="4062045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B773DC-EA7F-4733-B107-965F7B17D469}"/>
              </a:ext>
            </a:extLst>
          </p:cNvPr>
          <p:cNvSpPr/>
          <p:nvPr/>
        </p:nvSpPr>
        <p:spPr bwMode="auto">
          <a:xfrm>
            <a:off x="6637140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260E1-3E16-4CEC-BFAA-8832A0BEAC04}"/>
              </a:ext>
            </a:extLst>
          </p:cNvPr>
          <p:cNvSpPr/>
          <p:nvPr/>
        </p:nvSpPr>
        <p:spPr bwMode="auto">
          <a:xfrm>
            <a:off x="6696497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3036BA-7427-4A3B-9832-46690AEA21CA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 bwMode="auto">
          <a:xfrm flipH="1">
            <a:off x="7196983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83A6B1-457C-408C-B4A5-DD0AF2829EB9}"/>
              </a:ext>
            </a:extLst>
          </p:cNvPr>
          <p:cNvSpPr/>
          <p:nvPr/>
        </p:nvSpPr>
        <p:spPr bwMode="auto">
          <a:xfrm>
            <a:off x="6439170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FFD64-CDF7-4F54-8A46-75B8589D50E9}"/>
              </a:ext>
            </a:extLst>
          </p:cNvPr>
          <p:cNvSpPr/>
          <p:nvPr/>
        </p:nvSpPr>
        <p:spPr bwMode="auto">
          <a:xfrm>
            <a:off x="8860859" y="388260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EE8414-2673-4DB7-84C0-2C988A7FFCB9}"/>
              </a:ext>
            </a:extLst>
          </p:cNvPr>
          <p:cNvSpPr/>
          <p:nvPr/>
        </p:nvSpPr>
        <p:spPr bwMode="auto">
          <a:xfrm>
            <a:off x="8920216" y="288658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E7D972-37C0-4F99-B657-1CAA0574AA24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 bwMode="auto">
          <a:xfrm flipH="1">
            <a:off x="9420702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51EF04E-4D14-40F7-90B6-5E4156F74489}"/>
              </a:ext>
            </a:extLst>
          </p:cNvPr>
          <p:cNvSpPr/>
          <p:nvPr/>
        </p:nvSpPr>
        <p:spPr bwMode="auto">
          <a:xfrm>
            <a:off x="8662889" y="277963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75C9340-AA1F-4634-B37F-9C6853EE1928}"/>
              </a:ext>
            </a:extLst>
          </p:cNvPr>
          <p:cNvCxnSpPr>
            <a:stCxn id="32" idx="2"/>
            <a:endCxn id="40" idx="2"/>
          </p:cNvCxnSpPr>
          <p:nvPr/>
        </p:nvCxnSpPr>
        <p:spPr bwMode="auto">
          <a:xfrm rot="16200000" flipH="1">
            <a:off x="4885156" y="2235316"/>
            <a:ext cx="12700" cy="4600844"/>
          </a:xfrm>
          <a:prstGeom prst="bentConnector3">
            <a:avLst>
              <a:gd name="adj1" fmla="val 367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9538619-C4EC-4E3F-A7FD-EF81816EA04D}"/>
              </a:ext>
            </a:extLst>
          </p:cNvPr>
          <p:cNvCxnSpPr>
            <a:cxnSpLocks/>
            <a:stCxn id="36" idx="0"/>
            <a:endCxn id="44" idx="0"/>
          </p:cNvCxnSpPr>
          <p:nvPr/>
        </p:nvCxnSpPr>
        <p:spPr bwMode="auto">
          <a:xfrm rot="5400000" flipH="1" flipV="1">
            <a:off x="7108875" y="479211"/>
            <a:ext cx="12700" cy="4600844"/>
          </a:xfrm>
          <a:prstGeom prst="bentConnector3">
            <a:avLst>
              <a:gd name="adj1" fmla="val 382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BB19-11DB-4DC8-9171-1100B5CF39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9228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Threads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cores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3" y="1081089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48" y="1476602"/>
            <a:ext cx="1984652" cy="4521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817DC-7B78-43DA-9AE0-6B575F15D2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492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3475-2C96-4076-8427-B487F8A0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ADF5-96D9-47DE-B862-63D1EFEC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7888" y="1675624"/>
            <a:ext cx="3948112" cy="810436"/>
          </a:xfrm>
        </p:spPr>
        <p:txBody>
          <a:bodyPr/>
          <a:lstStyle/>
          <a:p>
            <a:pPr marL="0" indent="0">
              <a:buNone/>
            </a:pPr>
            <a:r>
              <a:rPr lang="ro-RO" sz="3600" b="1" dirty="0" err="1"/>
              <a:t>Thank</a:t>
            </a:r>
            <a:r>
              <a:rPr lang="ro-RO" sz="3600" b="1" dirty="0"/>
              <a:t> </a:t>
            </a:r>
            <a:r>
              <a:rPr lang="ro-RO" sz="3600" b="1" dirty="0" err="1"/>
              <a:t>you</a:t>
            </a:r>
            <a:r>
              <a:rPr lang="ro-RO" sz="3600" b="1" dirty="0"/>
              <a:t> 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BCB1B-926D-4390-A273-141960A9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62" y="1604985"/>
            <a:ext cx="1329924" cy="8810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D9D54-BCC8-455E-963C-4703FF11C6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541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43" y="1081089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48" y="1476602"/>
            <a:ext cx="1984652" cy="452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EEAAC-15B7-4B1C-BE55-B912E8AF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3502" y="2247673"/>
            <a:ext cx="3551024" cy="29355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275FC-ECC7-4C5E-9190-0071BABF3C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88411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81" y="147320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8FF73-8B20-45C1-9C87-44CD41D09D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18988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F787-4201-4B49-8717-62CDCFA0CF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281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1C6A9-708D-449A-8BD5-D36BDF5E15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2602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5E5DB-99EC-414E-AB0F-20E57A1B1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437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5367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509890"/>
            <a:ext cx="1828800" cy="18371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48D93-3A51-43DE-84DD-FF8B60B50B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82107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29F60-1D24-4890-859A-047AEB40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3B7E41-F766-4A5C-933D-8B2DED0A60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39583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C21B-F1D3-4170-A890-B8691890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Punctaje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F7B7-ACA9-427A-82FB-767222FD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4" y="1144588"/>
            <a:ext cx="11678478" cy="5091113"/>
          </a:xfrm>
        </p:spPr>
        <p:txBody>
          <a:bodyPr/>
          <a:lstStyle/>
          <a:p>
            <a:pPr marL="0" indent="0">
              <a:buNone/>
            </a:pPr>
            <a:r>
              <a:rPr lang="ro-RO" sz="4400" dirty="0"/>
              <a:t>6p Teme</a:t>
            </a:r>
            <a:endParaRPr lang="en-US" sz="4400" dirty="0"/>
          </a:p>
          <a:p>
            <a:pPr lvl="1"/>
            <a:r>
              <a:rPr lang="ro-RO" sz="4000" dirty="0"/>
              <a:t> Minim 50% punctaj pe fiecare temă pentru promovare</a:t>
            </a:r>
          </a:p>
          <a:p>
            <a:pPr marL="0" indent="0">
              <a:buNone/>
            </a:pPr>
            <a:r>
              <a:rPr lang="ro-RO" sz="4400" dirty="0"/>
              <a:t>2p Examen parțial</a:t>
            </a:r>
          </a:p>
          <a:p>
            <a:pPr lvl="1"/>
            <a:r>
              <a:rPr lang="ro-RO" sz="4000" dirty="0"/>
              <a:t>Minim 50% pentru promovare</a:t>
            </a:r>
          </a:p>
          <a:p>
            <a:pPr marL="0" indent="0">
              <a:buNone/>
            </a:pPr>
            <a:r>
              <a:rPr lang="ro-RO" sz="4400" dirty="0"/>
              <a:t>2p Examen final</a:t>
            </a:r>
          </a:p>
          <a:p>
            <a:pPr lvl="1"/>
            <a:r>
              <a:rPr lang="ro-RO" sz="4000" dirty="0"/>
              <a:t>Minim 50% pentru promovare</a:t>
            </a:r>
            <a:endParaRPr lang="en-US" sz="4000" dirty="0"/>
          </a:p>
          <a:p>
            <a:pPr marL="0" indent="0">
              <a:buNone/>
            </a:pPr>
            <a:endParaRPr lang="ro-RO" sz="4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2117-9872-48BD-BC35-74767D644C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0693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1838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6FF5C-40F3-4E34-9FBD-5FA97ECB3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89218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1BE14-0A71-444E-8D60-60D9F67514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8091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6527118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4843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66ED8-58B9-4870-813C-17BD785B8D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34493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4843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838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1838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086FF3-92BC-4CD0-8240-C438B18190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8597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1838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60170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4843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1838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EA351B-EB96-4EA6-BF52-E95ED9E847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28890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791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Folosesc</a:t>
            </a:r>
            <a:r>
              <a:rPr lang="en-US" sz="4000" dirty="0"/>
              <a:t> </a:t>
            </a:r>
            <a:r>
              <a:rPr lang="en-US" sz="4000" dirty="0" err="1"/>
              <a:t>acela</a:t>
            </a:r>
            <a:r>
              <a:rPr lang="ro-RO" sz="4000" dirty="0"/>
              <a:t>și principiu, ba chiar și aceleași sisteme!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2BBA-F943-4C92-8FE2-14092D4263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47635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Deci care sunt diferențele?</a:t>
            </a:r>
          </a:p>
          <a:p>
            <a:r>
              <a:rPr lang="ro-RO" sz="4000" dirty="0"/>
              <a:t>	Un proces are mai multe </a:t>
            </a:r>
            <a:r>
              <a:rPr lang="ro-RO" sz="4000" dirty="0" err="1"/>
              <a:t>thread</a:t>
            </a:r>
            <a:r>
              <a:rPr lang="ro-RO" sz="4000" dirty="0"/>
              <a:t>-uri</a:t>
            </a:r>
          </a:p>
          <a:p>
            <a:r>
              <a:rPr lang="ro-RO" sz="4000" dirty="0"/>
              <a:t>	</a:t>
            </a:r>
            <a:r>
              <a:rPr lang="ro-RO" sz="4000" dirty="0" err="1"/>
              <a:t>Thread</a:t>
            </a:r>
            <a:r>
              <a:rPr lang="ro-RO" sz="4000" dirty="0"/>
              <a:t>-urile unui proces împart memoria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DA2B4-0266-48DC-B9BE-6B3A8F6715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83517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9D7AA-5073-40E8-BC7A-BF28633324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01537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1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495800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1562101" y="1235148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	</a:t>
            </a:r>
            <a:r>
              <a:rPr lang="ro-RO" sz="4000" b="1" dirty="0"/>
              <a:t>DA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	</a:t>
            </a:r>
            <a:r>
              <a:rPr lang="ro-RO" sz="4000" b="1" dirty="0"/>
              <a:t>DA</a:t>
            </a:r>
            <a:endParaRPr lang="en-US" sz="40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AAB6F-14E3-46D3-BCD3-508E02BC9F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4456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5F0E86-3C05-49EB-9514-5F9D1A691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F40D2-CB58-467D-9011-D763C8D9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7BE38-ACB2-455B-A9DD-1536E16B9B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0750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D27-5FD5-4EAC-B8C4-CA94D3B7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686F-6C2C-4E52-A196-BD47AD4C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  <a:endParaRPr lang="en-US" b="1" dirty="0"/>
          </a:p>
          <a:p>
            <a:r>
              <a:rPr lang="ro-RO" dirty="0"/>
              <a:t>Proiectarea și implementarea aplicațiilor </a:t>
            </a:r>
            <a:r>
              <a:rPr lang="ro-RO" dirty="0" err="1"/>
              <a:t>multi-thread</a:t>
            </a:r>
            <a:endParaRPr lang="ro-RO" dirty="0"/>
          </a:p>
          <a:p>
            <a:r>
              <a:rPr lang="ro-RO" dirty="0"/>
              <a:t>Proiectarea și implementarea aplicațiilor GPU</a:t>
            </a:r>
          </a:p>
          <a:p>
            <a:r>
              <a:rPr lang="ro-RO" dirty="0"/>
              <a:t>Depanarea unor aplicații </a:t>
            </a:r>
            <a:r>
              <a:rPr lang="ro-RO" dirty="0" err="1"/>
              <a:t>multi-thread</a:t>
            </a:r>
            <a:r>
              <a:rPr lang="ro-RO" dirty="0"/>
              <a:t> și GPU</a:t>
            </a:r>
          </a:p>
          <a:p>
            <a:r>
              <a:rPr lang="ro-RO" dirty="0"/>
              <a:t>Demonstrarea corectitudinii și scalabilității unui program </a:t>
            </a:r>
            <a:r>
              <a:rPr lang="ro-RO" dirty="0" err="1"/>
              <a:t>multi-thread</a:t>
            </a:r>
            <a:r>
              <a:rPr lang="ro-RO" dirty="0"/>
              <a:t> sau GPU</a:t>
            </a:r>
          </a:p>
          <a:p>
            <a:r>
              <a:rPr lang="ro-RO" dirty="0"/>
              <a:t>Modelarea complexității unui algoritm </a:t>
            </a:r>
            <a:r>
              <a:rPr lang="ro-RO" dirty="0" err="1"/>
              <a:t>multi-thread</a:t>
            </a:r>
            <a:r>
              <a:rPr lang="ro-RO" dirty="0"/>
              <a:t> sau GPU</a:t>
            </a:r>
          </a:p>
          <a:p>
            <a:r>
              <a:rPr lang="ro-RO" dirty="0"/>
              <a:t>Recunoașterea soluțiilor clasice de tip </a:t>
            </a:r>
            <a:r>
              <a:rPr lang="ro-RO" dirty="0" err="1"/>
              <a:t>multi-thread</a:t>
            </a:r>
            <a:r>
              <a:rPr lang="ro-RO" dirty="0"/>
              <a:t> sau GPU în probleme reale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59D69-1B91-43AE-B31D-3AC6B4ED97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9315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3FE75-3C69-4B62-A8FB-F94839C81D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506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622300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21D6F-8835-4637-963F-B0643071AB32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A52F9-EF66-4B71-9B2F-32A92111A77F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E4854-E96A-4876-98C3-4A1013C63E89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52E00-EE47-40F3-975D-14C74F43470D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64CEE8-3310-4436-A5FD-4FA9703D9F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387E1F-C42C-4E75-890A-BD1BCDDDD43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D1D856-8926-4E92-8C40-C26E9ACBB4D5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DD243-5C74-4806-A288-13D053A56ECA}"/>
              </a:ext>
            </a:extLst>
          </p:cNvPr>
          <p:cNvSpPr/>
          <p:nvPr/>
        </p:nvSpPr>
        <p:spPr bwMode="auto">
          <a:xfrm>
            <a:off x="8025650" y="346799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19FED5-8929-402F-9CDC-AB5E31EFB81F}"/>
              </a:ext>
            </a:extLst>
          </p:cNvPr>
          <p:cNvSpPr/>
          <p:nvPr/>
        </p:nvSpPr>
        <p:spPr bwMode="auto">
          <a:xfrm>
            <a:off x="8085007" y="247198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5592DD-9CAC-4879-86B4-8FD04038771D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 bwMode="auto">
          <a:xfrm flipH="1">
            <a:off x="8585493" y="309447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CEDA2-38A8-4333-8659-55CB012897F5}"/>
              </a:ext>
            </a:extLst>
          </p:cNvPr>
          <p:cNvSpPr/>
          <p:nvPr/>
        </p:nvSpPr>
        <p:spPr bwMode="auto">
          <a:xfrm>
            <a:off x="7827680" y="236502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F1CAC-DE77-4128-8C6D-624CCCDFF87F}"/>
              </a:ext>
            </a:extLst>
          </p:cNvPr>
          <p:cNvSpPr txBox="1"/>
          <p:nvPr/>
        </p:nvSpPr>
        <p:spPr>
          <a:xfrm>
            <a:off x="7154468" y="176931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secvențial</a:t>
            </a:r>
            <a:endParaRPr lang="en-US" b="1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BCF7CC6-8F90-401D-BE83-3F7F21D61CC9}"/>
              </a:ext>
            </a:extLst>
          </p:cNvPr>
          <p:cNvCxnSpPr>
            <a:stCxn id="11" idx="2"/>
            <a:endCxn id="9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F0A51-B88D-4EE1-A5E9-2BFF3FD035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251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2F09E-A240-4B9F-AD3B-E8BF7C13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31CCC-8623-4F2D-A133-4076397ACE9F}"/>
              </a:ext>
            </a:extLst>
          </p:cNvPr>
          <p:cNvSpPr/>
          <p:nvPr/>
        </p:nvSpPr>
        <p:spPr bwMode="auto">
          <a:xfrm>
            <a:off x="6502171" y="3993901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A8C18-B7FA-42CE-A800-B144C34CA44C}"/>
              </a:ext>
            </a:extLst>
          </p:cNvPr>
          <p:cNvSpPr/>
          <p:nvPr/>
        </p:nvSpPr>
        <p:spPr bwMode="auto">
          <a:xfrm>
            <a:off x="6502172" y="299788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086DD-C499-4568-B015-BC9C97849FB6}"/>
              </a:ext>
            </a:extLst>
          </p:cNvPr>
          <p:cNvSpPr/>
          <p:nvPr/>
        </p:nvSpPr>
        <p:spPr bwMode="auto">
          <a:xfrm>
            <a:off x="7927437" y="299283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E7238-CAAC-4CA6-80BC-7C58D5E6B329}"/>
              </a:ext>
            </a:extLst>
          </p:cNvPr>
          <p:cNvSpPr/>
          <p:nvPr/>
        </p:nvSpPr>
        <p:spPr bwMode="auto">
          <a:xfrm>
            <a:off x="9348222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Procesor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8CD84-2AFB-4279-A1C6-93A2EEA8052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002658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4776E9-F8D7-464F-9641-3C9D0C4835C8}"/>
              </a:ext>
            </a:extLst>
          </p:cNvPr>
          <p:cNvCxnSpPr>
            <a:cxnSpLocks/>
          </p:cNvCxnSpPr>
          <p:nvPr/>
        </p:nvCxnSpPr>
        <p:spPr bwMode="auto">
          <a:xfrm>
            <a:off x="8427922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7AA21-53F0-4FD3-8CBA-5137DA8ECACB}"/>
              </a:ext>
            </a:extLst>
          </p:cNvPr>
          <p:cNvCxnSpPr>
            <a:cxnSpLocks/>
          </p:cNvCxnSpPr>
          <p:nvPr/>
        </p:nvCxnSpPr>
        <p:spPr bwMode="auto">
          <a:xfrm>
            <a:off x="9841374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4DEC8D-5365-4AE4-9099-DCEF60435219}"/>
              </a:ext>
            </a:extLst>
          </p:cNvPr>
          <p:cNvSpPr txBox="1"/>
          <p:nvPr/>
        </p:nvSpPr>
        <p:spPr>
          <a:xfrm>
            <a:off x="7277607" y="255181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paralel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DB70E-D727-438D-B7A4-67E8B40F923D}"/>
              </a:ext>
            </a:extLst>
          </p:cNvPr>
          <p:cNvSpPr/>
          <p:nvPr/>
        </p:nvSpPr>
        <p:spPr bwMode="auto">
          <a:xfrm>
            <a:off x="1838325" y="2649554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0D3EF-1A43-420F-9C70-3E320032A762}"/>
              </a:ext>
            </a:extLst>
          </p:cNvPr>
          <p:cNvSpPr/>
          <p:nvPr/>
        </p:nvSpPr>
        <p:spPr bwMode="auto">
          <a:xfrm>
            <a:off x="1842793" y="33026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92E1DA-EA12-4854-9C65-367E7D45D066}"/>
              </a:ext>
            </a:extLst>
          </p:cNvPr>
          <p:cNvSpPr/>
          <p:nvPr/>
        </p:nvSpPr>
        <p:spPr bwMode="auto">
          <a:xfrm>
            <a:off x="1842792" y="3950209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402E6-F3F9-4CA7-914A-CEF84E66D7F6}"/>
              </a:ext>
            </a:extLst>
          </p:cNvPr>
          <p:cNvSpPr/>
          <p:nvPr/>
        </p:nvSpPr>
        <p:spPr bwMode="auto">
          <a:xfrm>
            <a:off x="1838326" y="4591578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B95D-70C4-460B-8315-FDE6A11CAFD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2666175" y="3675914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FCE5FF-09F5-4564-99D4-977DF52550D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2661708" y="4323433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BD132C-3031-49DC-8943-07C298CB741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2661707" y="3022779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59345A8-E96C-44AD-9C29-DBF639DB10F4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1837419" y="3494679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A168E-DD15-494C-AE7C-B40EB56BA725}"/>
              </a:ext>
            </a:extLst>
          </p:cNvPr>
          <p:cNvSpPr/>
          <p:nvPr/>
        </p:nvSpPr>
        <p:spPr bwMode="auto">
          <a:xfrm>
            <a:off x="3823009" y="2630198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25324F-5895-4F51-B027-6A939636723F}"/>
              </a:ext>
            </a:extLst>
          </p:cNvPr>
          <p:cNvSpPr/>
          <p:nvPr/>
        </p:nvSpPr>
        <p:spPr bwMode="auto">
          <a:xfrm>
            <a:off x="3827477" y="32833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815856-30E6-4B62-BC99-207E4E07034C}"/>
              </a:ext>
            </a:extLst>
          </p:cNvPr>
          <p:cNvSpPr/>
          <p:nvPr/>
        </p:nvSpPr>
        <p:spPr bwMode="auto">
          <a:xfrm>
            <a:off x="3827476" y="3930853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2D76EC-CE20-4C74-B234-61E93879EC91}"/>
              </a:ext>
            </a:extLst>
          </p:cNvPr>
          <p:cNvSpPr/>
          <p:nvPr/>
        </p:nvSpPr>
        <p:spPr bwMode="auto">
          <a:xfrm>
            <a:off x="3823010" y="4572222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29940-C462-4D2F-B3F7-B9AB3FFB604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4650859" y="3656558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59770C-62DE-43B5-945D-DFC6F1E12B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 flipH="1">
            <a:off x="4646392" y="4304077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E60848-F30B-439E-958D-23022366F8C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>
            <a:off x="4646391" y="3003423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1C3CB0-EAD3-4BF3-913C-15B38BD56439}"/>
              </a:ext>
            </a:extLst>
          </p:cNvPr>
          <p:cNvSpPr txBox="1"/>
          <p:nvPr/>
        </p:nvSpPr>
        <p:spPr>
          <a:xfrm>
            <a:off x="5474243" y="35370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9F0C8F-5583-41BF-B6AC-9E137360727C}"/>
              </a:ext>
            </a:extLst>
          </p:cNvPr>
          <p:cNvCxnSpPr/>
          <p:nvPr/>
        </p:nvCxnSpPr>
        <p:spPr bwMode="auto">
          <a:xfrm>
            <a:off x="6278880" y="1572768"/>
            <a:ext cx="0" cy="48371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0798D-E720-4EAC-9C4E-9A49FEBA1101}"/>
              </a:ext>
            </a:extLst>
          </p:cNvPr>
          <p:cNvSpPr/>
          <p:nvPr/>
        </p:nvSpPr>
        <p:spPr bwMode="auto">
          <a:xfrm>
            <a:off x="6382739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A6F1BA-B348-44BD-A203-F57D1D3880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2868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5791</TotalTime>
  <Words>2116</Words>
  <Application>Microsoft Office PowerPoint</Application>
  <PresentationFormat>Widescreen</PresentationFormat>
  <Paragraphs>537</Paragraphs>
  <Slides>59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Courier New</vt:lpstr>
      <vt:lpstr>Wingdings</vt:lpstr>
      <vt:lpstr>Office Theme</vt:lpstr>
      <vt:lpstr>Arhitecturi Paralele Introducere</vt:lpstr>
      <vt:lpstr>PowerPoint Presentation</vt:lpstr>
      <vt:lpstr>Regulament</vt:lpstr>
      <vt:lpstr>Indicații prevenire plagiat</vt:lpstr>
      <vt:lpstr>Punctaje</vt:lpstr>
      <vt:lpstr>Obiective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</vt:lpstr>
      <vt:lpstr>Fugaku</vt:lpstr>
      <vt:lpstr>Summit</vt:lpstr>
      <vt:lpstr>Sierra</vt:lpstr>
      <vt:lpstr>Sunway TaihuLight</vt:lpstr>
      <vt:lpstr>Perlmutter</vt:lpstr>
      <vt:lpstr>PowerPoint Presentation</vt:lpstr>
      <vt:lpstr>De ce calcul paralel?</vt:lpstr>
      <vt:lpstr>Limitele programării secvențiale?</vt:lpstr>
      <vt:lpstr>Limitele programării secvențiale?</vt:lpstr>
      <vt:lpstr>Limitele programării secvențiale</vt:lpstr>
      <vt:lpstr>Limitele programării secvențiale</vt:lpstr>
      <vt:lpstr>Importanța cursului</vt:lpstr>
      <vt:lpstr>Importanța cursului</vt:lpstr>
      <vt:lpstr>Importanța cursului</vt:lpstr>
      <vt:lpstr>Importanța cursului</vt:lpstr>
      <vt:lpstr>Taxonomia Flynn</vt:lpstr>
      <vt:lpstr>Taxonomia Flynn</vt:lpstr>
      <vt:lpstr>SISD</vt:lpstr>
      <vt:lpstr>SISD</vt:lpstr>
      <vt:lpstr>SIMD</vt:lpstr>
      <vt:lpstr>SIMD – Memorie Partajată</vt:lpstr>
      <vt:lpstr>Rețele de configurare</vt:lpstr>
      <vt:lpstr>MISD</vt:lpstr>
      <vt:lpstr>MIMD</vt:lpstr>
      <vt:lpstr>Memorie Partajată</vt:lpstr>
      <vt:lpstr>Memorie Partajată - Acces</vt:lpstr>
      <vt:lpstr>Memorie Distribuită</vt:lpstr>
      <vt:lpstr>Memorie Distribuită - Acces</vt:lpstr>
      <vt:lpstr>Threads vs cores</vt:lpstr>
      <vt:lpstr>Hyperthreading – the confusion</vt:lpstr>
      <vt:lpstr>Hyperthreading – the confusion</vt:lpstr>
      <vt:lpstr>Multi-tasking vs Multi-threading</vt:lpstr>
      <vt:lpstr>Multi-tasking</vt:lpstr>
      <vt:lpstr>Multi-tasking</vt:lpstr>
      <vt:lpstr>Multi-tasking</vt:lpstr>
      <vt:lpstr>Multi-tasking</vt:lpstr>
      <vt:lpstr>Multi-threading</vt:lpstr>
      <vt:lpstr>Multi-threading</vt:lpstr>
      <vt:lpstr>Multi-threading</vt:lpstr>
      <vt:lpstr>Multi-threading</vt:lpstr>
      <vt:lpstr>Multi-threading</vt:lpstr>
      <vt:lpstr>Multi-threading</vt:lpstr>
      <vt:lpstr>Multi-tasking vs Multi-threading</vt:lpstr>
      <vt:lpstr>Multi-tasking vs Multi-threading</vt:lpstr>
      <vt:lpstr>Multi-tasking vs Multi-threading</vt:lpstr>
      <vt:lpstr>Multi-tasking vs Multi-threading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2021-10-03T21:03:18Z</dcterms:modified>
</cp:coreProperties>
</file>